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Open Sauce" charset="1" panose="00000500000000000000"/>
      <p:regular r:id="rId21"/>
    </p:embeddedFont>
    <p:embeddedFont>
      <p:font typeface="Open Sauce Bold" charset="1" panose="00000800000000000000"/>
      <p:regular r:id="rId22"/>
    </p:embeddedFont>
    <p:embeddedFont>
      <p:font typeface="Open Sauce Italics" charset="1" panose="00000500000000000000"/>
      <p:regular r:id="rId23"/>
    </p:embeddedFont>
    <p:embeddedFont>
      <p:font typeface="Open Sauce Bold Italics" charset="1" panose="00000800000000000000"/>
      <p:regular r:id="rId24"/>
    </p:embeddedFont>
    <p:embeddedFont>
      <p:font typeface="Open Sauce Light" charset="1" panose="00000400000000000000"/>
      <p:regular r:id="rId25"/>
    </p:embeddedFont>
    <p:embeddedFont>
      <p:font typeface="Open Sauce Light Italics" charset="1" panose="00000400000000000000"/>
      <p:regular r:id="rId26"/>
    </p:embeddedFont>
    <p:embeddedFont>
      <p:font typeface="Open Sauce Medium" charset="1" panose="00000600000000000000"/>
      <p:regular r:id="rId27"/>
    </p:embeddedFont>
    <p:embeddedFont>
      <p:font typeface="Open Sauce Medium Italics" charset="1" panose="00000600000000000000"/>
      <p:regular r:id="rId28"/>
    </p:embeddedFont>
    <p:embeddedFont>
      <p:font typeface="Open Sauce Semi-Bold" charset="1" panose="00000700000000000000"/>
      <p:regular r:id="rId29"/>
    </p:embeddedFont>
    <p:embeddedFont>
      <p:font typeface="Open Sauce Semi-Bold Italics" charset="1" panose="00000700000000000000"/>
      <p:regular r:id="rId30"/>
    </p:embeddedFont>
    <p:embeddedFont>
      <p:font typeface="Open Sauce Heavy" charset="1" panose="00000A00000000000000"/>
      <p:regular r:id="rId31"/>
    </p:embeddedFont>
    <p:embeddedFont>
      <p:font typeface="Open Sauce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10.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png" Type="http://schemas.openxmlformats.org/officeDocument/2006/relationships/image"/><Relationship Id="rId6" Target="../media/image1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jpeg" Type="http://schemas.openxmlformats.org/officeDocument/2006/relationships/image"/><Relationship Id="rId2" Target="../media/image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png" Type="http://schemas.openxmlformats.org/officeDocument/2006/relationships/image"/><Relationship Id="rId4" Target="../media/image3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7648029">
            <a:off x="14465523" y="8431707"/>
            <a:ext cx="7061148" cy="5751626"/>
          </a:xfrm>
          <a:custGeom>
            <a:avLst/>
            <a:gdLst/>
            <a:ahLst/>
            <a:cxnLst/>
            <a:rect r="r" b="b" t="t" l="l"/>
            <a:pathLst>
              <a:path h="5751626" w="7061148">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13884" y="-1935335"/>
            <a:ext cx="7987150" cy="6505897"/>
          </a:xfrm>
          <a:custGeom>
            <a:avLst/>
            <a:gdLst/>
            <a:ahLst/>
            <a:cxnLst/>
            <a:rect r="r" b="b" t="t" l="l"/>
            <a:pathLst>
              <a:path h="6505897" w="7987150">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507580" y="5143500"/>
            <a:ext cx="15961692" cy="13627295"/>
          </a:xfrm>
          <a:custGeom>
            <a:avLst/>
            <a:gdLst/>
            <a:ahLst/>
            <a:cxnLst/>
            <a:rect r="r" b="b" t="t" l="l"/>
            <a:pathLst>
              <a:path h="13627295" w="15961692">
                <a:moveTo>
                  <a:pt x="0" y="0"/>
                </a:moveTo>
                <a:lnTo>
                  <a:pt x="15961692" y="0"/>
                </a:lnTo>
                <a:lnTo>
                  <a:pt x="15961692" y="13627295"/>
                </a:lnTo>
                <a:lnTo>
                  <a:pt x="0" y="13627295"/>
                </a:lnTo>
                <a:lnTo>
                  <a:pt x="0" y="0"/>
                </a:lnTo>
                <a:close/>
              </a:path>
            </a:pathLst>
          </a:custGeom>
          <a:blipFill>
            <a:blip r:embed="rId4"/>
            <a:stretch>
              <a:fillRect l="0" t="0" r="0" b="0"/>
            </a:stretch>
          </a:blipFill>
        </p:spPr>
      </p:sp>
      <p:sp>
        <p:nvSpPr>
          <p:cNvPr name="Freeform 5" id="5"/>
          <p:cNvSpPr/>
          <p:nvPr/>
        </p:nvSpPr>
        <p:spPr>
          <a:xfrm flipH="false" flipV="false" rot="0">
            <a:off x="14454076" y="-3121190"/>
            <a:ext cx="7084041" cy="6048000"/>
          </a:xfrm>
          <a:custGeom>
            <a:avLst/>
            <a:gdLst/>
            <a:ahLst/>
            <a:cxnLst/>
            <a:rect r="r" b="b" t="t" l="l"/>
            <a:pathLst>
              <a:path h="6048000" w="7084041">
                <a:moveTo>
                  <a:pt x="0" y="0"/>
                </a:moveTo>
                <a:lnTo>
                  <a:pt x="7084041" y="0"/>
                </a:lnTo>
                <a:lnTo>
                  <a:pt x="7084041" y="6048000"/>
                </a:lnTo>
                <a:lnTo>
                  <a:pt x="0" y="6048000"/>
                </a:lnTo>
                <a:lnTo>
                  <a:pt x="0" y="0"/>
                </a:lnTo>
                <a:close/>
              </a:path>
            </a:pathLst>
          </a:custGeom>
          <a:blipFill>
            <a:blip r:embed="rId4"/>
            <a:stretch>
              <a:fillRect l="0" t="0" r="0" b="0"/>
            </a:stretch>
          </a:blipFill>
        </p:spPr>
      </p:sp>
      <p:sp>
        <p:nvSpPr>
          <p:cNvPr name="Freeform 6" id="6"/>
          <p:cNvSpPr/>
          <p:nvPr/>
        </p:nvSpPr>
        <p:spPr>
          <a:xfrm flipH="false" flipV="false" rot="0">
            <a:off x="11472263" y="1699802"/>
            <a:ext cx="5963626" cy="5056118"/>
          </a:xfrm>
          <a:custGeom>
            <a:avLst/>
            <a:gdLst/>
            <a:ahLst/>
            <a:cxnLst/>
            <a:rect r="r" b="b" t="t" l="l"/>
            <a:pathLst>
              <a:path h="5056118" w="5963626">
                <a:moveTo>
                  <a:pt x="0" y="0"/>
                </a:moveTo>
                <a:lnTo>
                  <a:pt x="5963627" y="0"/>
                </a:lnTo>
                <a:lnTo>
                  <a:pt x="5963627" y="5056118"/>
                </a:lnTo>
                <a:lnTo>
                  <a:pt x="0" y="5056118"/>
                </a:lnTo>
                <a:lnTo>
                  <a:pt x="0" y="0"/>
                </a:lnTo>
                <a:close/>
              </a:path>
            </a:pathLst>
          </a:custGeom>
          <a:blipFill>
            <a:blip r:embed="rId5"/>
            <a:stretch>
              <a:fillRect l="0" t="0" r="0" b="0"/>
            </a:stretch>
          </a:blipFill>
        </p:spPr>
      </p:sp>
      <p:sp>
        <p:nvSpPr>
          <p:cNvPr name="TextBox 7" id="7"/>
          <p:cNvSpPr txBox="true"/>
          <p:nvPr/>
        </p:nvSpPr>
        <p:spPr>
          <a:xfrm rot="0">
            <a:off x="513238" y="4637453"/>
            <a:ext cx="10613740" cy="2936691"/>
          </a:xfrm>
          <a:prstGeom prst="rect">
            <a:avLst/>
          </a:prstGeom>
        </p:spPr>
        <p:txBody>
          <a:bodyPr anchor="t" rtlCol="false" tIns="0" lIns="0" bIns="0" rIns="0">
            <a:spAutoFit/>
          </a:bodyPr>
          <a:lstStyle/>
          <a:p>
            <a:pPr algn="ctr">
              <a:lnSpc>
                <a:spcPts val="7869"/>
              </a:lnSpc>
            </a:pPr>
            <a:r>
              <a:rPr lang="en-US" sz="5702" spc="1397">
                <a:solidFill>
                  <a:srgbClr val="D9D9D9"/>
                </a:solidFill>
                <a:latin typeface="DM Sans Bold"/>
              </a:rPr>
              <a:t>PRODUCT SALES ANALYSIS USING MACHINE LEARNING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5162389" y="1028700"/>
            <a:ext cx="1851955" cy="1887037"/>
          </a:xfrm>
          <a:custGeom>
            <a:avLst/>
            <a:gdLst/>
            <a:ahLst/>
            <a:cxnLst/>
            <a:rect r="r" b="b" t="t" l="l"/>
            <a:pathLst>
              <a:path h="1887037" w="1851955">
                <a:moveTo>
                  <a:pt x="0" y="0"/>
                </a:moveTo>
                <a:lnTo>
                  <a:pt x="1851955" y="0"/>
                </a:lnTo>
                <a:lnTo>
                  <a:pt x="1851955" y="1887037"/>
                </a:lnTo>
                <a:lnTo>
                  <a:pt x="0" y="1887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62389" y="7200900"/>
            <a:ext cx="4183253" cy="4114800"/>
          </a:xfrm>
          <a:custGeom>
            <a:avLst/>
            <a:gdLst/>
            <a:ahLst/>
            <a:cxnLst/>
            <a:rect r="r" b="b" t="t" l="l"/>
            <a:pathLst>
              <a:path h="4114800" w="4183253">
                <a:moveTo>
                  <a:pt x="0" y="0"/>
                </a:moveTo>
                <a:lnTo>
                  <a:pt x="4183254" y="0"/>
                </a:lnTo>
                <a:lnTo>
                  <a:pt x="418325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51974" y="4912986"/>
            <a:ext cx="11672940" cy="9965773"/>
          </a:xfrm>
          <a:custGeom>
            <a:avLst/>
            <a:gdLst/>
            <a:ahLst/>
            <a:cxnLst/>
            <a:rect r="r" b="b" t="t" l="l"/>
            <a:pathLst>
              <a:path h="9965773" w="11672940">
                <a:moveTo>
                  <a:pt x="0" y="0"/>
                </a:moveTo>
                <a:lnTo>
                  <a:pt x="11672940" y="0"/>
                </a:lnTo>
                <a:lnTo>
                  <a:pt x="11672940" y="9965773"/>
                </a:lnTo>
                <a:lnTo>
                  <a:pt x="0" y="9965773"/>
                </a:lnTo>
                <a:lnTo>
                  <a:pt x="0" y="0"/>
                </a:lnTo>
                <a:close/>
              </a:path>
            </a:pathLst>
          </a:custGeom>
          <a:blipFill>
            <a:blip r:embed="rId6"/>
            <a:stretch>
              <a:fillRect l="0" t="0" r="0" b="0"/>
            </a:stretch>
          </a:blipFill>
        </p:spPr>
      </p:sp>
      <p:grpSp>
        <p:nvGrpSpPr>
          <p:cNvPr name="Group 5" id="5"/>
          <p:cNvGrpSpPr/>
          <p:nvPr/>
        </p:nvGrpSpPr>
        <p:grpSpPr>
          <a:xfrm rot="0">
            <a:off x="5324935" y="0"/>
            <a:ext cx="1400485" cy="9506801"/>
            <a:chOff x="0" y="0"/>
            <a:chExt cx="368852" cy="2503849"/>
          </a:xfrm>
        </p:grpSpPr>
        <p:sp>
          <p:nvSpPr>
            <p:cNvPr name="Freeform 6" id="6"/>
            <p:cNvSpPr/>
            <p:nvPr/>
          </p:nvSpPr>
          <p:spPr>
            <a:xfrm flipH="false" flipV="false" rot="0">
              <a:off x="0" y="0"/>
              <a:ext cx="368852" cy="2503849"/>
            </a:xfrm>
            <a:custGeom>
              <a:avLst/>
              <a:gdLst/>
              <a:ahLst/>
              <a:cxnLst/>
              <a:rect r="r" b="b" t="t" l="l"/>
              <a:pathLst>
                <a:path h="2503849" w="368852">
                  <a:moveTo>
                    <a:pt x="0" y="0"/>
                  </a:moveTo>
                  <a:lnTo>
                    <a:pt x="368852" y="0"/>
                  </a:lnTo>
                  <a:lnTo>
                    <a:pt x="368852" y="2503849"/>
                  </a:lnTo>
                  <a:lnTo>
                    <a:pt x="0" y="2503849"/>
                  </a:lnTo>
                  <a:close/>
                </a:path>
              </a:pathLst>
            </a:custGeom>
            <a:solidFill>
              <a:srgbClr val="FEFFFF"/>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5591553" y="3225185"/>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01</a:t>
            </a:r>
          </a:p>
        </p:txBody>
      </p:sp>
      <p:sp>
        <p:nvSpPr>
          <p:cNvPr name="TextBox 9" id="9"/>
          <p:cNvSpPr txBox="true"/>
          <p:nvPr/>
        </p:nvSpPr>
        <p:spPr>
          <a:xfrm rot="0">
            <a:off x="5611154" y="4362642"/>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02</a:t>
            </a:r>
          </a:p>
        </p:txBody>
      </p:sp>
      <p:sp>
        <p:nvSpPr>
          <p:cNvPr name="TextBox 10" id="10"/>
          <p:cNvSpPr txBox="true"/>
          <p:nvPr/>
        </p:nvSpPr>
        <p:spPr>
          <a:xfrm rot="0">
            <a:off x="5611154" y="5565906"/>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03</a:t>
            </a:r>
          </a:p>
        </p:txBody>
      </p:sp>
      <p:sp>
        <p:nvSpPr>
          <p:cNvPr name="TextBox 11" id="11"/>
          <p:cNvSpPr txBox="true"/>
          <p:nvPr/>
        </p:nvSpPr>
        <p:spPr>
          <a:xfrm rot="0">
            <a:off x="5611154" y="6867525"/>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04</a:t>
            </a:r>
          </a:p>
        </p:txBody>
      </p:sp>
      <p:sp>
        <p:nvSpPr>
          <p:cNvPr name="TextBox 12" id="12"/>
          <p:cNvSpPr txBox="true"/>
          <p:nvPr/>
        </p:nvSpPr>
        <p:spPr>
          <a:xfrm rot="0">
            <a:off x="5611154" y="8319014"/>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05</a:t>
            </a:r>
          </a:p>
        </p:txBody>
      </p:sp>
      <p:sp>
        <p:nvSpPr>
          <p:cNvPr name="TextBox 13" id="13"/>
          <p:cNvSpPr txBox="true"/>
          <p:nvPr/>
        </p:nvSpPr>
        <p:spPr>
          <a:xfrm rot="0">
            <a:off x="6991230" y="3333137"/>
            <a:ext cx="5790503" cy="418548"/>
          </a:xfrm>
          <a:prstGeom prst="rect">
            <a:avLst/>
          </a:prstGeom>
        </p:spPr>
        <p:txBody>
          <a:bodyPr anchor="t" rtlCol="false" tIns="0" lIns="0" bIns="0" rIns="0">
            <a:spAutoFit/>
          </a:bodyPr>
          <a:lstStyle/>
          <a:p>
            <a:pPr>
              <a:lnSpc>
                <a:spcPts val="3483"/>
              </a:lnSpc>
            </a:pPr>
            <a:r>
              <a:rPr lang="en-US" sz="2524" spc="247">
                <a:solidFill>
                  <a:srgbClr val="FEFFFF"/>
                </a:solidFill>
                <a:latin typeface="DM Sans"/>
              </a:rPr>
              <a:t>INTRODUCTION</a:t>
            </a:r>
          </a:p>
        </p:txBody>
      </p:sp>
      <p:sp>
        <p:nvSpPr>
          <p:cNvPr name="TextBox 14" id="14"/>
          <p:cNvSpPr txBox="true"/>
          <p:nvPr/>
        </p:nvSpPr>
        <p:spPr>
          <a:xfrm rot="0">
            <a:off x="6991230" y="4127355"/>
            <a:ext cx="11296770" cy="892512"/>
          </a:xfrm>
          <a:prstGeom prst="rect">
            <a:avLst/>
          </a:prstGeom>
        </p:spPr>
        <p:txBody>
          <a:bodyPr anchor="t" rtlCol="false" tIns="0" lIns="0" bIns="0" rIns="0">
            <a:spAutoFit/>
          </a:bodyPr>
          <a:lstStyle/>
          <a:p>
            <a:pPr algn="l" marL="0" indent="0" lvl="0">
              <a:lnSpc>
                <a:spcPts val="3621"/>
              </a:lnSpc>
              <a:spcBef>
                <a:spcPct val="0"/>
              </a:spcBef>
            </a:pPr>
            <a:r>
              <a:rPr lang="en-US" sz="2624" spc="257">
                <a:solidFill>
                  <a:srgbClr val="FEFFFF"/>
                </a:solidFill>
                <a:latin typeface="DM Sans"/>
              </a:rPr>
              <a:t>DATA COLLECTION AND PREPARATION FOR MACHINE LEARNING</a:t>
            </a:r>
          </a:p>
        </p:txBody>
      </p:sp>
      <p:sp>
        <p:nvSpPr>
          <p:cNvPr name="TextBox 15" id="15"/>
          <p:cNvSpPr txBox="true"/>
          <p:nvPr/>
        </p:nvSpPr>
        <p:spPr>
          <a:xfrm rot="0">
            <a:off x="6991230" y="5330619"/>
            <a:ext cx="6076629" cy="892512"/>
          </a:xfrm>
          <a:prstGeom prst="rect">
            <a:avLst/>
          </a:prstGeom>
        </p:spPr>
        <p:txBody>
          <a:bodyPr anchor="t" rtlCol="false" tIns="0" lIns="0" bIns="0" rIns="0">
            <a:spAutoFit/>
          </a:bodyPr>
          <a:lstStyle/>
          <a:p>
            <a:pPr algn="l" marL="0" indent="0" lvl="0">
              <a:lnSpc>
                <a:spcPts val="3621"/>
              </a:lnSpc>
              <a:spcBef>
                <a:spcPct val="0"/>
              </a:spcBef>
            </a:pPr>
            <a:r>
              <a:rPr lang="en-US" sz="2624" spc="257">
                <a:solidFill>
                  <a:srgbClr val="FEFFFF"/>
                </a:solidFill>
                <a:latin typeface="DM Sans"/>
              </a:rPr>
              <a:t>TYPES OF MACHINE LEARNING ALGORITHM</a:t>
            </a:r>
          </a:p>
        </p:txBody>
      </p:sp>
      <p:sp>
        <p:nvSpPr>
          <p:cNvPr name="TextBox 16" id="16"/>
          <p:cNvSpPr txBox="true"/>
          <p:nvPr/>
        </p:nvSpPr>
        <p:spPr>
          <a:xfrm rot="0">
            <a:off x="6991230" y="6874052"/>
            <a:ext cx="5790503" cy="892512"/>
          </a:xfrm>
          <a:prstGeom prst="rect">
            <a:avLst/>
          </a:prstGeom>
        </p:spPr>
        <p:txBody>
          <a:bodyPr anchor="t" rtlCol="false" tIns="0" lIns="0" bIns="0" rIns="0">
            <a:spAutoFit/>
          </a:bodyPr>
          <a:lstStyle/>
          <a:p>
            <a:pPr>
              <a:lnSpc>
                <a:spcPts val="3621"/>
              </a:lnSpc>
            </a:pPr>
            <a:r>
              <a:rPr lang="en-US" sz="2624" spc="257">
                <a:solidFill>
                  <a:srgbClr val="FEFFFF"/>
                </a:solidFill>
                <a:latin typeface="DM Sans"/>
              </a:rPr>
              <a:t>IMPLEMENTATION OF MACHINE ALGORITHM</a:t>
            </a:r>
          </a:p>
        </p:txBody>
      </p:sp>
      <p:sp>
        <p:nvSpPr>
          <p:cNvPr name="TextBox 17" id="17"/>
          <p:cNvSpPr txBox="true"/>
          <p:nvPr/>
        </p:nvSpPr>
        <p:spPr>
          <a:xfrm rot="0">
            <a:off x="6991230" y="8540927"/>
            <a:ext cx="6076629" cy="435312"/>
          </a:xfrm>
          <a:prstGeom prst="rect">
            <a:avLst/>
          </a:prstGeom>
        </p:spPr>
        <p:txBody>
          <a:bodyPr anchor="t" rtlCol="false" tIns="0" lIns="0" bIns="0" rIns="0">
            <a:spAutoFit/>
          </a:bodyPr>
          <a:lstStyle/>
          <a:p>
            <a:pPr algn="l" marL="0" indent="0" lvl="0">
              <a:lnSpc>
                <a:spcPts val="3621"/>
              </a:lnSpc>
              <a:spcBef>
                <a:spcPct val="0"/>
              </a:spcBef>
            </a:pPr>
            <a:r>
              <a:rPr lang="en-US" sz="2624" spc="257">
                <a:solidFill>
                  <a:srgbClr val="FEFFFF"/>
                </a:solidFill>
                <a:latin typeface="DM Sans"/>
              </a:rPr>
              <a:t>CONCLUSION</a:t>
            </a:r>
            <a:r>
              <a:rPr lang="en-US" sz="2624" spc="257">
                <a:solidFill>
                  <a:srgbClr val="FEFFFF"/>
                </a:solidFill>
                <a:latin typeface="DM Sans"/>
              </a:rPr>
              <a:t> </a:t>
            </a:r>
          </a:p>
        </p:txBody>
      </p:sp>
      <p:grpSp>
        <p:nvGrpSpPr>
          <p:cNvPr name="Group 18" id="18"/>
          <p:cNvGrpSpPr/>
          <p:nvPr/>
        </p:nvGrpSpPr>
        <p:grpSpPr>
          <a:xfrm rot="0">
            <a:off x="2845403" y="1028700"/>
            <a:ext cx="9468433" cy="1985254"/>
            <a:chOff x="0" y="0"/>
            <a:chExt cx="1421404" cy="298027"/>
          </a:xfrm>
        </p:grpSpPr>
        <p:sp>
          <p:nvSpPr>
            <p:cNvPr name="Freeform 19" id="19"/>
            <p:cNvSpPr/>
            <p:nvPr/>
          </p:nvSpPr>
          <p:spPr>
            <a:xfrm flipH="false" flipV="false" rot="0">
              <a:off x="0" y="0"/>
              <a:ext cx="1421404" cy="298027"/>
            </a:xfrm>
            <a:custGeom>
              <a:avLst/>
              <a:gdLst/>
              <a:ahLst/>
              <a:cxnLst/>
              <a:rect r="r" b="b" t="t" l="l"/>
              <a:pathLst>
                <a:path h="298027" w="1421404">
                  <a:moveTo>
                    <a:pt x="0" y="0"/>
                  </a:moveTo>
                  <a:lnTo>
                    <a:pt x="1421404" y="0"/>
                  </a:lnTo>
                  <a:lnTo>
                    <a:pt x="1421404" y="298027"/>
                  </a:lnTo>
                  <a:lnTo>
                    <a:pt x="0" y="298027"/>
                  </a:lnTo>
                  <a:close/>
                </a:path>
              </a:pathLst>
            </a:custGeom>
            <a:solidFill>
              <a:srgbClr val="04577C"/>
            </a:solidFill>
            <a:ln w="38100" cap="sq">
              <a:solidFill>
                <a:srgbClr val="FEFFFF"/>
              </a:solidFill>
              <a:prstDash val="solid"/>
              <a:miter/>
            </a:ln>
          </p:spPr>
        </p:sp>
        <p:sp>
          <p:nvSpPr>
            <p:cNvPr name="TextBox 20" id="20"/>
            <p:cNvSpPr txBox="true"/>
            <p:nvPr/>
          </p:nvSpPr>
          <p:spPr>
            <a:xfrm>
              <a:off x="0" y="-142875"/>
              <a:ext cx="812800" cy="955675"/>
            </a:xfrm>
            <a:prstGeom prst="rect">
              <a:avLst/>
            </a:prstGeom>
          </p:spPr>
          <p:txBody>
            <a:bodyPr anchor="ctr" rtlCol="false" tIns="0" lIns="0" bIns="0" rIns="0"/>
            <a:lstStyle/>
            <a:p>
              <a:pPr algn="ctr" marL="0" indent="0" lvl="0">
                <a:lnSpc>
                  <a:spcPts val="11976"/>
                </a:lnSpc>
                <a:spcBef>
                  <a:spcPct val="0"/>
                </a:spcBef>
              </a:pPr>
            </a:p>
          </p:txBody>
        </p:sp>
      </p:grpSp>
      <p:sp>
        <p:nvSpPr>
          <p:cNvPr name="TextBox 21" id="21"/>
          <p:cNvSpPr txBox="true"/>
          <p:nvPr/>
        </p:nvSpPr>
        <p:spPr>
          <a:xfrm rot="0">
            <a:off x="3242307" y="1364065"/>
            <a:ext cx="8633269" cy="1551672"/>
          </a:xfrm>
          <a:prstGeom prst="rect">
            <a:avLst/>
          </a:prstGeom>
        </p:spPr>
        <p:txBody>
          <a:bodyPr anchor="t" rtlCol="false" tIns="0" lIns="0" bIns="0" rIns="0">
            <a:spAutoFit/>
          </a:bodyPr>
          <a:lstStyle/>
          <a:p>
            <a:pPr algn="ctr" marL="0" indent="0" lvl="0">
              <a:lnSpc>
                <a:spcPts val="12785"/>
              </a:lnSpc>
              <a:spcBef>
                <a:spcPct val="0"/>
              </a:spcBef>
            </a:pPr>
            <a:r>
              <a:rPr lang="en-US" sz="9265" spc="907">
                <a:solidFill>
                  <a:srgbClr val="FDFBFB"/>
                </a:solidFill>
                <a:latin typeface="League Spartan"/>
              </a:rPr>
              <a:t>CONTENT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00" r="0" b="-1999"/>
            </a:stretch>
          </a:blipFill>
        </p:spPr>
      </p:sp>
      <p:sp>
        <p:nvSpPr>
          <p:cNvPr name="Freeform 3" id="3"/>
          <p:cNvSpPr/>
          <p:nvPr/>
        </p:nvSpPr>
        <p:spPr>
          <a:xfrm flipH="false" flipV="false" rot="0">
            <a:off x="-4282971" y="5143500"/>
            <a:ext cx="11672940" cy="9965773"/>
          </a:xfrm>
          <a:custGeom>
            <a:avLst/>
            <a:gdLst/>
            <a:ahLst/>
            <a:cxnLst/>
            <a:rect r="r" b="b" t="t" l="l"/>
            <a:pathLst>
              <a:path h="9965773" w="11672940">
                <a:moveTo>
                  <a:pt x="0" y="0"/>
                </a:moveTo>
                <a:lnTo>
                  <a:pt x="11672940" y="0"/>
                </a:lnTo>
                <a:lnTo>
                  <a:pt x="11672940" y="9965773"/>
                </a:lnTo>
                <a:lnTo>
                  <a:pt x="0" y="9965773"/>
                </a:lnTo>
                <a:lnTo>
                  <a:pt x="0" y="0"/>
                </a:lnTo>
                <a:close/>
              </a:path>
            </a:pathLst>
          </a:custGeom>
          <a:blipFill>
            <a:blip r:embed="rId3"/>
            <a:stretch>
              <a:fillRect l="0" t="0" r="0" b="0"/>
            </a:stretch>
          </a:blipFill>
        </p:spPr>
      </p:sp>
      <p:sp>
        <p:nvSpPr>
          <p:cNvPr name="Freeform 4" id="4"/>
          <p:cNvSpPr/>
          <p:nvPr/>
        </p:nvSpPr>
        <p:spPr>
          <a:xfrm flipH="false" flipV="false" rot="0">
            <a:off x="11498478" y="4451745"/>
            <a:ext cx="6568632" cy="5056118"/>
          </a:xfrm>
          <a:custGeom>
            <a:avLst/>
            <a:gdLst/>
            <a:ahLst/>
            <a:cxnLst/>
            <a:rect r="r" b="b" t="t" l="l"/>
            <a:pathLst>
              <a:path h="5056118" w="6568632">
                <a:moveTo>
                  <a:pt x="0" y="0"/>
                </a:moveTo>
                <a:lnTo>
                  <a:pt x="6568632" y="0"/>
                </a:lnTo>
                <a:lnTo>
                  <a:pt x="6568632" y="5056118"/>
                </a:lnTo>
                <a:lnTo>
                  <a:pt x="0" y="5056118"/>
                </a:lnTo>
                <a:lnTo>
                  <a:pt x="0" y="0"/>
                </a:lnTo>
                <a:close/>
              </a:path>
            </a:pathLst>
          </a:custGeom>
          <a:blipFill>
            <a:blip r:embed="rId4"/>
            <a:stretch>
              <a:fillRect l="0" t="0" r="0" b="0"/>
            </a:stretch>
          </a:blipFill>
        </p:spPr>
      </p:sp>
      <p:sp>
        <p:nvSpPr>
          <p:cNvPr name="TextBox 5" id="5"/>
          <p:cNvSpPr txBox="true"/>
          <p:nvPr/>
        </p:nvSpPr>
        <p:spPr>
          <a:xfrm rot="0">
            <a:off x="2335017" y="1082966"/>
            <a:ext cx="12799457" cy="3658870"/>
          </a:xfrm>
          <a:prstGeom prst="rect">
            <a:avLst/>
          </a:prstGeom>
        </p:spPr>
        <p:txBody>
          <a:bodyPr anchor="t" rtlCol="false" tIns="0" lIns="0" bIns="0" rIns="0">
            <a:spAutoFit/>
          </a:bodyPr>
          <a:lstStyle/>
          <a:p>
            <a:pPr algn="ctr">
              <a:lnSpc>
                <a:spcPts val="7279"/>
              </a:lnSpc>
            </a:pPr>
            <a:r>
              <a:rPr lang="en-US" sz="5199" spc="509">
                <a:solidFill>
                  <a:srgbClr val="F5FFF5"/>
                </a:solidFill>
                <a:latin typeface="Canva Sans Bold"/>
              </a:rPr>
              <a:t>How Machine Learning Algorithm</a:t>
            </a:r>
          </a:p>
          <a:p>
            <a:pPr algn="ctr">
              <a:lnSpc>
                <a:spcPts val="7279"/>
              </a:lnSpc>
            </a:pPr>
            <a:r>
              <a:rPr lang="en-US" sz="5199" spc="509">
                <a:solidFill>
                  <a:srgbClr val="F5FFF5"/>
                </a:solidFill>
                <a:latin typeface="Canva Sans Bold"/>
              </a:rPr>
              <a:t>can help you predict sales trends</a:t>
            </a:r>
          </a:p>
          <a:p>
            <a:pPr algn="ctr">
              <a:lnSpc>
                <a:spcPts val="7279"/>
              </a:lnSpc>
            </a:pPr>
            <a:r>
              <a:rPr lang="en-US" sz="5199" spc="509">
                <a:solidFill>
                  <a:srgbClr val="F5FFF5"/>
                </a:solidFill>
                <a:latin typeface="Canva Sans Bold"/>
              </a:rPr>
              <a:t>and customer behaviour </a:t>
            </a:r>
          </a:p>
          <a:p>
            <a:pPr algn="ctr">
              <a:lnSpc>
                <a:spcPts val="7279"/>
              </a:lnSpc>
            </a:pPr>
          </a:p>
        </p:txBody>
      </p:sp>
      <p:sp>
        <p:nvSpPr>
          <p:cNvPr name="TextBox 6" id="6"/>
          <p:cNvSpPr txBox="true"/>
          <p:nvPr/>
        </p:nvSpPr>
        <p:spPr>
          <a:xfrm rot="0">
            <a:off x="1553499" y="4547533"/>
            <a:ext cx="7004794" cy="3698805"/>
          </a:xfrm>
          <a:prstGeom prst="rect">
            <a:avLst/>
          </a:prstGeom>
        </p:spPr>
        <p:txBody>
          <a:bodyPr anchor="t" rtlCol="false" tIns="0" lIns="0" bIns="0" rIns="0">
            <a:spAutoFit/>
          </a:bodyPr>
          <a:lstStyle/>
          <a:p>
            <a:pPr algn="just">
              <a:lnSpc>
                <a:spcPts val="2978"/>
              </a:lnSpc>
            </a:pPr>
            <a:r>
              <a:rPr lang="en-US" sz="2127">
                <a:solidFill>
                  <a:srgbClr val="F5FFF5"/>
                </a:solidFill>
                <a:latin typeface="Canva Sans"/>
              </a:rPr>
              <a:t>Machine learning algorithms require quality data for training and ongoing monitoring to remain accurate and relevant. It's important to continuously refine models and adapt them to changing market conditions and customer preferences. Additionally, the choice of the right algorithm depends on the specific problem and available data. A combination of various machine learning techniques and domain knowledge is often necessary to gain valuable insights into sales trends and customer behavior.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1422830" y="5693878"/>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sp>
        <p:nvSpPr>
          <p:cNvPr name="Freeform 3" id="3"/>
          <p:cNvSpPr/>
          <p:nvPr/>
        </p:nvSpPr>
        <p:spPr>
          <a:xfrm flipH="false" flipV="false" rot="0">
            <a:off x="11776329" y="0"/>
            <a:ext cx="5482971" cy="10287000"/>
          </a:xfrm>
          <a:custGeom>
            <a:avLst/>
            <a:gdLst/>
            <a:ahLst/>
            <a:cxnLst/>
            <a:rect r="r" b="b" t="t" l="l"/>
            <a:pathLst>
              <a:path h="10287000" w="5482971">
                <a:moveTo>
                  <a:pt x="0" y="0"/>
                </a:moveTo>
                <a:lnTo>
                  <a:pt x="5482971" y="0"/>
                </a:lnTo>
                <a:lnTo>
                  <a:pt x="5482971" y="10287000"/>
                </a:lnTo>
                <a:lnTo>
                  <a:pt x="0" y="10287000"/>
                </a:lnTo>
                <a:lnTo>
                  <a:pt x="0" y="0"/>
                </a:lnTo>
                <a:close/>
              </a:path>
            </a:pathLst>
          </a:custGeom>
          <a:blipFill>
            <a:blip r:embed="rId3"/>
            <a:stretch>
              <a:fillRect l="-22160" t="0" r="-22160" b="0"/>
            </a:stretch>
          </a:blipFill>
        </p:spPr>
      </p:sp>
      <p:grpSp>
        <p:nvGrpSpPr>
          <p:cNvPr name="Group 4" id="4"/>
          <p:cNvGrpSpPr/>
          <p:nvPr/>
        </p:nvGrpSpPr>
        <p:grpSpPr>
          <a:xfrm rot="0">
            <a:off x="1903166" y="3510335"/>
            <a:ext cx="1704859" cy="6011570"/>
            <a:chOff x="0" y="0"/>
            <a:chExt cx="449016" cy="1583294"/>
          </a:xfrm>
        </p:grpSpPr>
        <p:sp>
          <p:nvSpPr>
            <p:cNvPr name="Freeform 5" id="5"/>
            <p:cNvSpPr/>
            <p:nvPr/>
          </p:nvSpPr>
          <p:spPr>
            <a:xfrm flipH="false" flipV="false" rot="0">
              <a:off x="0" y="0"/>
              <a:ext cx="449016" cy="1583294"/>
            </a:xfrm>
            <a:custGeom>
              <a:avLst/>
              <a:gdLst/>
              <a:ahLst/>
              <a:cxnLst/>
              <a:rect r="r" b="b" t="t" l="l"/>
              <a:pathLst>
                <a:path h="1583294" w="449016">
                  <a:moveTo>
                    <a:pt x="0" y="0"/>
                  </a:moveTo>
                  <a:lnTo>
                    <a:pt x="449016" y="0"/>
                  </a:lnTo>
                  <a:lnTo>
                    <a:pt x="449016" y="1583294"/>
                  </a:lnTo>
                  <a:lnTo>
                    <a:pt x="0" y="1583294"/>
                  </a:lnTo>
                  <a:close/>
                </a:path>
              </a:pathLst>
            </a:custGeom>
            <a:solidFill>
              <a:srgbClr val="043F7C"/>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3071042" y="3928487"/>
            <a:ext cx="7104755" cy="5063090"/>
            <a:chOff x="0" y="0"/>
            <a:chExt cx="1871211" cy="1333489"/>
          </a:xfrm>
        </p:grpSpPr>
        <p:sp>
          <p:nvSpPr>
            <p:cNvPr name="Freeform 8" id="8"/>
            <p:cNvSpPr/>
            <p:nvPr/>
          </p:nvSpPr>
          <p:spPr>
            <a:xfrm flipH="false" flipV="false" rot="0">
              <a:off x="0" y="0"/>
              <a:ext cx="1871211" cy="1333489"/>
            </a:xfrm>
            <a:custGeom>
              <a:avLst/>
              <a:gdLst/>
              <a:ahLst/>
              <a:cxnLst/>
              <a:rect r="r" b="b" t="t" l="l"/>
              <a:pathLst>
                <a:path h="1333489" w="1871211">
                  <a:moveTo>
                    <a:pt x="0" y="0"/>
                  </a:moveTo>
                  <a:lnTo>
                    <a:pt x="1871211" y="0"/>
                  </a:lnTo>
                  <a:lnTo>
                    <a:pt x="1871211" y="1333489"/>
                  </a:lnTo>
                  <a:lnTo>
                    <a:pt x="0" y="1333489"/>
                  </a:lnTo>
                  <a:close/>
                </a:path>
              </a:pathLst>
            </a:custGeom>
            <a:solidFill>
              <a:srgbClr val="FDFBFB"/>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1611705" y="1169918"/>
            <a:ext cx="7925420" cy="1074641"/>
          </a:xfrm>
          <a:prstGeom prst="rect">
            <a:avLst/>
          </a:prstGeom>
        </p:spPr>
        <p:txBody>
          <a:bodyPr anchor="t" rtlCol="false" tIns="0" lIns="0" bIns="0" rIns="0">
            <a:spAutoFit/>
          </a:bodyPr>
          <a:lstStyle/>
          <a:p>
            <a:pPr algn="ctr" marL="0" indent="0" lvl="0">
              <a:lnSpc>
                <a:spcPts val="8726"/>
              </a:lnSpc>
              <a:spcBef>
                <a:spcPct val="0"/>
              </a:spcBef>
            </a:pPr>
            <a:r>
              <a:rPr lang="en-US" sz="6323" spc="619">
                <a:solidFill>
                  <a:srgbClr val="FDFBFB"/>
                </a:solidFill>
                <a:latin typeface="League Spartan"/>
              </a:rPr>
              <a:t>INTRODUCTION</a:t>
            </a:r>
          </a:p>
        </p:txBody>
      </p:sp>
      <p:sp>
        <p:nvSpPr>
          <p:cNvPr name="TextBox 11" id="11"/>
          <p:cNvSpPr txBox="true"/>
          <p:nvPr/>
        </p:nvSpPr>
        <p:spPr>
          <a:xfrm rot="0">
            <a:off x="4102839" y="4226177"/>
            <a:ext cx="5041161" cy="2451412"/>
          </a:xfrm>
          <a:prstGeom prst="rect">
            <a:avLst/>
          </a:prstGeom>
        </p:spPr>
        <p:txBody>
          <a:bodyPr anchor="t" rtlCol="false" tIns="0" lIns="0" bIns="0" rIns="0">
            <a:spAutoFit/>
          </a:bodyPr>
          <a:lstStyle/>
          <a:p>
            <a:pPr marL="375174" indent="-187587" lvl="1">
              <a:lnSpc>
                <a:spcPts val="2432"/>
              </a:lnSpc>
              <a:buFont typeface="Arial"/>
              <a:buChar char="•"/>
            </a:pPr>
            <a:r>
              <a:rPr lang="en-US" sz="1737">
                <a:solidFill>
                  <a:srgbClr val="100F0D"/>
                </a:solidFill>
                <a:latin typeface="Arimo"/>
              </a:rPr>
              <a:t>The future of product sales analysis lies in the synergy between human expertise and machine learning algorithms. By combining the intuition and experience of sales professionals with the analytical capabilities of machine learning, businesses can unlock new opportunities, identify hidden patterns, and adapt to the ever-evolving market dynamics.</a:t>
            </a:r>
          </a:p>
        </p:txBody>
      </p:sp>
      <p:sp>
        <p:nvSpPr>
          <p:cNvPr name="TextBox 12" id="12"/>
          <p:cNvSpPr txBox="true"/>
          <p:nvPr/>
        </p:nvSpPr>
        <p:spPr>
          <a:xfrm rot="0">
            <a:off x="4102839" y="6980008"/>
            <a:ext cx="6080270" cy="1721478"/>
          </a:xfrm>
          <a:prstGeom prst="rect">
            <a:avLst/>
          </a:prstGeom>
        </p:spPr>
        <p:txBody>
          <a:bodyPr anchor="t" rtlCol="false" tIns="0" lIns="0" bIns="0" rIns="0">
            <a:spAutoFit/>
          </a:bodyPr>
          <a:lstStyle/>
          <a:p>
            <a:pPr marL="426465" indent="-213233" lvl="1">
              <a:lnSpc>
                <a:spcPts val="2765"/>
              </a:lnSpc>
              <a:buFont typeface="Arial"/>
              <a:buChar char="•"/>
            </a:pPr>
            <a:r>
              <a:rPr lang="en-US" sz="1975">
                <a:solidFill>
                  <a:srgbClr val="100F0D"/>
                </a:solidFill>
                <a:latin typeface="Arimo"/>
              </a:rPr>
              <a:t>This innovation document outlines a proposal to enhance the existing product sales analysis project by implementing innovative features to provide deeper insights and improve decision-making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16045" y="7407031"/>
            <a:ext cx="4251155" cy="811979"/>
          </a:xfrm>
          <a:custGeom>
            <a:avLst/>
            <a:gdLst/>
            <a:ahLst/>
            <a:cxnLst/>
            <a:rect r="r" b="b" t="t" l="l"/>
            <a:pathLst>
              <a:path h="811979" w="4251155">
                <a:moveTo>
                  <a:pt x="0" y="0"/>
                </a:moveTo>
                <a:lnTo>
                  <a:pt x="4251156" y="0"/>
                </a:lnTo>
                <a:lnTo>
                  <a:pt x="4251156" y="811979"/>
                </a:lnTo>
                <a:lnTo>
                  <a:pt x="0" y="811979"/>
                </a:lnTo>
                <a:lnTo>
                  <a:pt x="0" y="0"/>
                </a:lnTo>
                <a:close/>
              </a:path>
            </a:pathLst>
          </a:custGeom>
          <a:blipFill>
            <a:blip r:embed="rId2"/>
            <a:stretch>
              <a:fillRect l="0" t="-3402" r="0" b="0"/>
            </a:stretch>
          </a:blipFill>
        </p:spPr>
      </p:sp>
      <p:sp>
        <p:nvSpPr>
          <p:cNvPr name="TextBox 3" id="3"/>
          <p:cNvSpPr txBox="true"/>
          <p:nvPr/>
        </p:nvSpPr>
        <p:spPr>
          <a:xfrm rot="0">
            <a:off x="2341829" y="3086153"/>
            <a:ext cx="2673496" cy="1065712"/>
          </a:xfrm>
          <a:prstGeom prst="rect">
            <a:avLst/>
          </a:prstGeom>
        </p:spPr>
        <p:txBody>
          <a:bodyPr anchor="t" rtlCol="false" tIns="0" lIns="0" bIns="0" rIns="0">
            <a:spAutoFit/>
          </a:bodyPr>
          <a:lstStyle/>
          <a:p>
            <a:pPr algn="ctr">
              <a:lnSpc>
                <a:spcPts val="4259"/>
              </a:lnSpc>
            </a:pPr>
            <a:r>
              <a:rPr lang="en-US" sz="3042">
                <a:solidFill>
                  <a:srgbClr val="D9D9D9"/>
                </a:solidFill>
                <a:latin typeface="Arimo Bold"/>
              </a:rPr>
              <a:t>Define the problem:</a:t>
            </a:r>
          </a:p>
        </p:txBody>
      </p:sp>
      <p:sp>
        <p:nvSpPr>
          <p:cNvPr name="Freeform 4" id="4"/>
          <p:cNvSpPr/>
          <p:nvPr/>
        </p:nvSpPr>
        <p:spPr>
          <a:xfrm flipH="false" flipV="false" rot="0">
            <a:off x="7582149" y="8400696"/>
            <a:ext cx="3944444" cy="753397"/>
          </a:xfrm>
          <a:custGeom>
            <a:avLst/>
            <a:gdLst/>
            <a:ahLst/>
            <a:cxnLst/>
            <a:rect r="r" b="b" t="t" l="l"/>
            <a:pathLst>
              <a:path h="753397" w="3944444">
                <a:moveTo>
                  <a:pt x="0" y="0"/>
                </a:moveTo>
                <a:lnTo>
                  <a:pt x="3944444" y="0"/>
                </a:lnTo>
                <a:lnTo>
                  <a:pt x="3944444" y="753396"/>
                </a:lnTo>
                <a:lnTo>
                  <a:pt x="0" y="753396"/>
                </a:lnTo>
                <a:lnTo>
                  <a:pt x="0" y="0"/>
                </a:lnTo>
                <a:close/>
              </a:path>
            </a:pathLst>
          </a:custGeom>
          <a:blipFill>
            <a:blip r:embed="rId2"/>
            <a:stretch>
              <a:fillRect l="0" t="-3402" r="0" b="0"/>
            </a:stretch>
          </a:blipFill>
        </p:spPr>
      </p:sp>
      <p:sp>
        <p:nvSpPr>
          <p:cNvPr name="TextBox 5" id="5"/>
          <p:cNvSpPr txBox="true"/>
          <p:nvPr/>
        </p:nvSpPr>
        <p:spPr>
          <a:xfrm rot="0">
            <a:off x="8217623" y="3310716"/>
            <a:ext cx="2673496" cy="978081"/>
          </a:xfrm>
          <a:prstGeom prst="rect">
            <a:avLst/>
          </a:prstGeom>
        </p:spPr>
        <p:txBody>
          <a:bodyPr anchor="t" rtlCol="false" tIns="0" lIns="0" bIns="0" rIns="0">
            <a:spAutoFit/>
          </a:bodyPr>
          <a:lstStyle/>
          <a:p>
            <a:pPr algn="ctr">
              <a:lnSpc>
                <a:spcPts val="3839"/>
              </a:lnSpc>
            </a:pPr>
            <a:r>
              <a:rPr lang="en-US" sz="2742">
                <a:solidFill>
                  <a:srgbClr val="D9D9D9"/>
                </a:solidFill>
                <a:latin typeface="Arimo Bold"/>
              </a:rPr>
              <a:t>Clean and prepare data :</a:t>
            </a:r>
          </a:p>
        </p:txBody>
      </p:sp>
      <p:sp>
        <p:nvSpPr>
          <p:cNvPr name="Freeform 6" id="6"/>
          <p:cNvSpPr/>
          <p:nvPr/>
        </p:nvSpPr>
        <p:spPr>
          <a:xfrm flipH="false" flipV="false" rot="0">
            <a:off x="12927311" y="9154092"/>
            <a:ext cx="4023377" cy="768473"/>
          </a:xfrm>
          <a:custGeom>
            <a:avLst/>
            <a:gdLst/>
            <a:ahLst/>
            <a:cxnLst/>
            <a:rect r="r" b="b" t="t" l="l"/>
            <a:pathLst>
              <a:path h="768473" w="4023377">
                <a:moveTo>
                  <a:pt x="0" y="0"/>
                </a:moveTo>
                <a:lnTo>
                  <a:pt x="4023377" y="0"/>
                </a:lnTo>
                <a:lnTo>
                  <a:pt x="4023377" y="768473"/>
                </a:lnTo>
                <a:lnTo>
                  <a:pt x="0" y="768473"/>
                </a:lnTo>
                <a:lnTo>
                  <a:pt x="0" y="0"/>
                </a:lnTo>
                <a:close/>
              </a:path>
            </a:pathLst>
          </a:custGeom>
          <a:blipFill>
            <a:blip r:embed="rId2"/>
            <a:stretch>
              <a:fillRect l="0" t="-3402" r="0" b="0"/>
            </a:stretch>
          </a:blipFill>
        </p:spPr>
      </p:sp>
      <p:sp>
        <p:nvSpPr>
          <p:cNvPr name="TextBox 7" id="7"/>
          <p:cNvSpPr txBox="true"/>
          <p:nvPr/>
        </p:nvSpPr>
        <p:spPr>
          <a:xfrm rot="0">
            <a:off x="13391850" y="3771182"/>
            <a:ext cx="2941272" cy="1508942"/>
          </a:xfrm>
          <a:prstGeom prst="rect">
            <a:avLst/>
          </a:prstGeom>
        </p:spPr>
        <p:txBody>
          <a:bodyPr anchor="t" rtlCol="false" tIns="0" lIns="0" bIns="0" rIns="0">
            <a:spAutoFit/>
          </a:bodyPr>
          <a:lstStyle/>
          <a:p>
            <a:pPr algn="ctr">
              <a:lnSpc>
                <a:spcPts val="3979"/>
              </a:lnSpc>
            </a:pPr>
            <a:r>
              <a:rPr lang="en-US" sz="2842">
                <a:solidFill>
                  <a:srgbClr val="D9D9D9"/>
                </a:solidFill>
                <a:latin typeface="Arimo Bold"/>
              </a:rPr>
              <a:t>Normalizes Normalizes</a:t>
            </a:r>
            <a:r>
              <a:rPr lang="en-US" sz="2842">
                <a:solidFill>
                  <a:srgbClr val="D9D9D9"/>
                </a:solidFill>
                <a:latin typeface="Arimo Bold"/>
              </a:rPr>
              <a:t> the data :</a:t>
            </a:r>
          </a:p>
        </p:txBody>
      </p:sp>
      <p:sp>
        <p:nvSpPr>
          <p:cNvPr name="TextBox 8" id="8"/>
          <p:cNvSpPr txBox="true"/>
          <p:nvPr/>
        </p:nvSpPr>
        <p:spPr>
          <a:xfrm rot="0">
            <a:off x="1879091" y="4334924"/>
            <a:ext cx="3925063" cy="262254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Before you start collecting data,you to determine the what question you want to answer</a:t>
            </a:r>
            <a:r>
              <a:rPr lang="en-US" sz="2500">
                <a:solidFill>
                  <a:srgbClr val="000000"/>
                </a:solidFill>
                <a:latin typeface="Canva Sans"/>
              </a:rPr>
              <a:t> or what problem you want to solve </a:t>
            </a:r>
          </a:p>
        </p:txBody>
      </p:sp>
      <p:sp>
        <p:nvSpPr>
          <p:cNvPr name="TextBox 9" id="9"/>
          <p:cNvSpPr txBox="true"/>
          <p:nvPr/>
        </p:nvSpPr>
        <p:spPr>
          <a:xfrm rot="0">
            <a:off x="8152849" y="4585745"/>
            <a:ext cx="2830864" cy="3633265"/>
          </a:xfrm>
          <a:prstGeom prst="rect">
            <a:avLst/>
          </a:prstGeom>
        </p:spPr>
        <p:txBody>
          <a:bodyPr anchor="t" rtlCol="false" tIns="0" lIns="0" bIns="0" rIns="0">
            <a:spAutoFit/>
          </a:bodyPr>
          <a:lstStyle/>
          <a:p>
            <a:pPr algn="ctr">
              <a:lnSpc>
                <a:spcPts val="3610"/>
              </a:lnSpc>
            </a:pPr>
            <a:r>
              <a:rPr lang="en-US" sz="2579">
                <a:solidFill>
                  <a:srgbClr val="000000"/>
                </a:solidFill>
                <a:latin typeface="Canva Sans"/>
              </a:rPr>
              <a:t>You need to collect and relevant the data and clean it</a:t>
            </a:r>
            <a:r>
              <a:rPr lang="en-US" sz="2579">
                <a:solidFill>
                  <a:srgbClr val="000000"/>
                </a:solidFill>
                <a:latin typeface="Canva Sans"/>
              </a:rPr>
              <a:t> so it is in the appropriate format for analysis</a:t>
            </a:r>
          </a:p>
        </p:txBody>
      </p:sp>
      <p:sp>
        <p:nvSpPr>
          <p:cNvPr name="TextBox 10" id="10"/>
          <p:cNvSpPr txBox="true"/>
          <p:nvPr/>
        </p:nvSpPr>
        <p:spPr>
          <a:xfrm rot="0">
            <a:off x="12927311" y="5617624"/>
            <a:ext cx="3870349" cy="3181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Normalize ensure the data is in the consistent model allow for the analysis the performance</a:t>
            </a:r>
          </a:p>
        </p:txBody>
      </p:sp>
      <p:sp>
        <p:nvSpPr>
          <p:cNvPr name="TextBox 11" id="11"/>
          <p:cNvSpPr txBox="true"/>
          <p:nvPr/>
        </p:nvSpPr>
        <p:spPr>
          <a:xfrm rot="0">
            <a:off x="267474" y="579808"/>
            <a:ext cx="1775305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Italics"/>
              </a:rPr>
              <a:t>Data Collection and Preparation for Machine Learning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2245467" y="8405882"/>
            <a:ext cx="4318829" cy="448608"/>
          </a:xfrm>
          <a:custGeom>
            <a:avLst/>
            <a:gdLst/>
            <a:ahLst/>
            <a:cxnLst/>
            <a:rect r="r" b="b" t="t" l="l"/>
            <a:pathLst>
              <a:path h="448608" w="4318829">
                <a:moveTo>
                  <a:pt x="0" y="0"/>
                </a:moveTo>
                <a:lnTo>
                  <a:pt x="4318829" y="0"/>
                </a:lnTo>
                <a:lnTo>
                  <a:pt x="4318829" y="448608"/>
                </a:lnTo>
                <a:lnTo>
                  <a:pt x="0" y="448608"/>
                </a:lnTo>
                <a:lnTo>
                  <a:pt x="0" y="0"/>
                </a:lnTo>
                <a:close/>
              </a:path>
            </a:pathLst>
          </a:custGeom>
          <a:blipFill>
            <a:blip r:embed="rId2"/>
            <a:stretch>
              <a:fillRect l="0" t="-90136" r="0" b="0"/>
            </a:stretch>
          </a:blipFill>
        </p:spPr>
      </p:sp>
      <p:sp>
        <p:nvSpPr>
          <p:cNvPr name="Freeform 3" id="3"/>
          <p:cNvSpPr/>
          <p:nvPr/>
        </p:nvSpPr>
        <p:spPr>
          <a:xfrm flipH="false" flipV="false" rot="0">
            <a:off x="6985062" y="8405882"/>
            <a:ext cx="4318829" cy="448608"/>
          </a:xfrm>
          <a:custGeom>
            <a:avLst/>
            <a:gdLst/>
            <a:ahLst/>
            <a:cxnLst/>
            <a:rect r="r" b="b" t="t" l="l"/>
            <a:pathLst>
              <a:path h="448608" w="4318829">
                <a:moveTo>
                  <a:pt x="0" y="0"/>
                </a:moveTo>
                <a:lnTo>
                  <a:pt x="4318829" y="0"/>
                </a:lnTo>
                <a:lnTo>
                  <a:pt x="4318829" y="448608"/>
                </a:lnTo>
                <a:lnTo>
                  <a:pt x="0" y="448608"/>
                </a:lnTo>
                <a:lnTo>
                  <a:pt x="0" y="0"/>
                </a:lnTo>
                <a:close/>
              </a:path>
            </a:pathLst>
          </a:custGeom>
          <a:blipFill>
            <a:blip r:embed="rId2"/>
            <a:stretch>
              <a:fillRect l="0" t="-90136" r="0" b="0"/>
            </a:stretch>
          </a:blipFill>
        </p:spPr>
      </p:sp>
      <p:sp>
        <p:nvSpPr>
          <p:cNvPr name="Freeform 4" id="4"/>
          <p:cNvSpPr/>
          <p:nvPr/>
        </p:nvSpPr>
        <p:spPr>
          <a:xfrm flipH="false" flipV="false" rot="0">
            <a:off x="13856600" y="-1038069"/>
            <a:ext cx="6021434" cy="5999538"/>
          </a:xfrm>
          <a:custGeom>
            <a:avLst/>
            <a:gdLst/>
            <a:ahLst/>
            <a:cxnLst/>
            <a:rect r="r" b="b" t="t" l="l"/>
            <a:pathLst>
              <a:path h="5999538" w="6021434">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451530" y="4275414"/>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5"/>
            <a:stretch>
              <a:fillRect l="0" t="0" r="0" b="0"/>
            </a:stretch>
          </a:blipFill>
        </p:spPr>
      </p:sp>
      <p:sp>
        <p:nvSpPr>
          <p:cNvPr name="Freeform 6" id="6"/>
          <p:cNvSpPr/>
          <p:nvPr/>
        </p:nvSpPr>
        <p:spPr>
          <a:xfrm flipH="false" flipV="false" rot="0">
            <a:off x="11723704" y="8405882"/>
            <a:ext cx="4318829" cy="448608"/>
          </a:xfrm>
          <a:custGeom>
            <a:avLst/>
            <a:gdLst/>
            <a:ahLst/>
            <a:cxnLst/>
            <a:rect r="r" b="b" t="t" l="l"/>
            <a:pathLst>
              <a:path h="448608" w="4318829">
                <a:moveTo>
                  <a:pt x="0" y="0"/>
                </a:moveTo>
                <a:lnTo>
                  <a:pt x="4318829" y="0"/>
                </a:lnTo>
                <a:lnTo>
                  <a:pt x="4318829" y="448608"/>
                </a:lnTo>
                <a:lnTo>
                  <a:pt x="0" y="448608"/>
                </a:lnTo>
                <a:lnTo>
                  <a:pt x="0" y="0"/>
                </a:lnTo>
                <a:close/>
              </a:path>
            </a:pathLst>
          </a:custGeom>
          <a:blipFill>
            <a:blip r:embed="rId2"/>
            <a:stretch>
              <a:fillRect l="0" t="-90136" r="0" b="0"/>
            </a:stretch>
          </a:blipFill>
        </p:spPr>
      </p:sp>
      <p:sp>
        <p:nvSpPr>
          <p:cNvPr name="Freeform 7" id="7"/>
          <p:cNvSpPr/>
          <p:nvPr/>
        </p:nvSpPr>
        <p:spPr>
          <a:xfrm flipH="false" flipV="false" rot="0">
            <a:off x="12038081" y="4401631"/>
            <a:ext cx="6011177" cy="4004251"/>
          </a:xfrm>
          <a:custGeom>
            <a:avLst/>
            <a:gdLst/>
            <a:ahLst/>
            <a:cxnLst/>
            <a:rect r="r" b="b" t="t" l="l"/>
            <a:pathLst>
              <a:path h="4004251" w="6011177">
                <a:moveTo>
                  <a:pt x="0" y="0"/>
                </a:moveTo>
                <a:lnTo>
                  <a:pt x="6011177" y="0"/>
                </a:lnTo>
                <a:lnTo>
                  <a:pt x="6011177" y="4004251"/>
                </a:lnTo>
                <a:lnTo>
                  <a:pt x="0" y="4004251"/>
                </a:lnTo>
                <a:lnTo>
                  <a:pt x="0" y="0"/>
                </a:lnTo>
                <a:close/>
              </a:path>
            </a:pathLst>
          </a:custGeom>
          <a:blipFill>
            <a:blip r:embed="rId6"/>
            <a:stretch>
              <a:fillRect l="0" t="0" r="0" b="0"/>
            </a:stretch>
          </a:blipFill>
        </p:spPr>
      </p:sp>
      <p:sp>
        <p:nvSpPr>
          <p:cNvPr name="TextBox 8" id="8"/>
          <p:cNvSpPr txBox="true"/>
          <p:nvPr/>
        </p:nvSpPr>
        <p:spPr>
          <a:xfrm rot="0">
            <a:off x="822451" y="780002"/>
            <a:ext cx="16435187" cy="1009011"/>
          </a:xfrm>
          <a:prstGeom prst="rect">
            <a:avLst/>
          </a:prstGeom>
        </p:spPr>
        <p:txBody>
          <a:bodyPr anchor="t" rtlCol="false" tIns="0" lIns="0" bIns="0" rIns="0">
            <a:spAutoFit/>
          </a:bodyPr>
          <a:lstStyle/>
          <a:p>
            <a:pPr algn="ctr" marL="0" indent="0" lvl="0">
              <a:lnSpc>
                <a:spcPts val="4063"/>
              </a:lnSpc>
              <a:spcBef>
                <a:spcPct val="0"/>
              </a:spcBef>
            </a:pPr>
            <a:r>
              <a:rPr lang="en-US" sz="2944" spc="288">
                <a:solidFill>
                  <a:srgbClr val="FDFBFB"/>
                </a:solidFill>
                <a:latin typeface="League Spartan"/>
              </a:rPr>
              <a:t>TYPES OF MACHINE LEARNING ALGORITHM FOR PREDICT SALES AND TRENDS</a:t>
            </a:r>
            <a:r>
              <a:rPr lang="en-US" sz="2944" spc="288">
                <a:solidFill>
                  <a:srgbClr val="FDFBFB"/>
                </a:solidFill>
                <a:latin typeface="League Spartan"/>
              </a:rPr>
              <a:t> </a:t>
            </a:r>
          </a:p>
        </p:txBody>
      </p:sp>
      <p:sp>
        <p:nvSpPr>
          <p:cNvPr name="TextBox 9" id="9"/>
          <p:cNvSpPr txBox="true"/>
          <p:nvPr/>
        </p:nvSpPr>
        <p:spPr>
          <a:xfrm rot="0">
            <a:off x="179579" y="2476325"/>
            <a:ext cx="3730112" cy="1517767"/>
          </a:xfrm>
          <a:prstGeom prst="rect">
            <a:avLst/>
          </a:prstGeom>
        </p:spPr>
        <p:txBody>
          <a:bodyPr anchor="t" rtlCol="false" tIns="0" lIns="0" bIns="0" rIns="0">
            <a:spAutoFit/>
          </a:bodyPr>
          <a:lstStyle/>
          <a:p>
            <a:pPr algn="ctr">
              <a:lnSpc>
                <a:spcPts val="4018"/>
              </a:lnSpc>
            </a:pPr>
            <a:r>
              <a:rPr lang="en-US" sz="2870" spc="163">
                <a:solidFill>
                  <a:srgbClr val="FFFFFF"/>
                </a:solidFill>
                <a:latin typeface="Arimo Italics"/>
              </a:rPr>
              <a:t>1.SUPERVISED LEARNING ALGORITHM</a:t>
            </a:r>
          </a:p>
        </p:txBody>
      </p:sp>
      <p:sp>
        <p:nvSpPr>
          <p:cNvPr name="TextBox 10" id="10"/>
          <p:cNvSpPr txBox="true"/>
          <p:nvPr/>
        </p:nvSpPr>
        <p:spPr>
          <a:xfrm rot="0">
            <a:off x="380411" y="4346517"/>
            <a:ext cx="3730112" cy="1517767"/>
          </a:xfrm>
          <a:prstGeom prst="rect">
            <a:avLst/>
          </a:prstGeom>
        </p:spPr>
        <p:txBody>
          <a:bodyPr anchor="t" rtlCol="false" tIns="0" lIns="0" bIns="0" rIns="0">
            <a:spAutoFit/>
          </a:bodyPr>
          <a:lstStyle/>
          <a:p>
            <a:pPr algn="ctr">
              <a:lnSpc>
                <a:spcPts val="4018"/>
              </a:lnSpc>
            </a:pPr>
            <a:r>
              <a:rPr lang="en-US" sz="2870" spc="163">
                <a:solidFill>
                  <a:srgbClr val="FFFFFF"/>
                </a:solidFill>
                <a:latin typeface="Arimo Italics"/>
              </a:rPr>
              <a:t>2.UNSUPERVISED LEARNING ALGORITHM</a:t>
            </a:r>
          </a:p>
        </p:txBody>
      </p:sp>
      <p:sp>
        <p:nvSpPr>
          <p:cNvPr name="TextBox 11" id="11"/>
          <p:cNvSpPr txBox="true"/>
          <p:nvPr/>
        </p:nvSpPr>
        <p:spPr>
          <a:xfrm rot="0">
            <a:off x="380411" y="6550083"/>
            <a:ext cx="3730112" cy="1519757"/>
          </a:xfrm>
          <a:prstGeom prst="rect">
            <a:avLst/>
          </a:prstGeom>
        </p:spPr>
        <p:txBody>
          <a:bodyPr anchor="t" rtlCol="false" tIns="0" lIns="0" bIns="0" rIns="0">
            <a:spAutoFit/>
          </a:bodyPr>
          <a:lstStyle/>
          <a:p>
            <a:pPr algn="ctr">
              <a:lnSpc>
                <a:spcPts val="4018"/>
              </a:lnSpc>
            </a:pPr>
            <a:r>
              <a:rPr lang="en-US" sz="2870" spc="163">
                <a:solidFill>
                  <a:srgbClr val="FFFFFF"/>
                </a:solidFill>
                <a:latin typeface="Arimo Italics"/>
              </a:rPr>
              <a:t>3.REINFORCEMENT LEARNING ALGORITHM</a:t>
            </a:r>
          </a:p>
        </p:txBody>
      </p:sp>
      <p:sp>
        <p:nvSpPr>
          <p:cNvPr name="TextBox 12" id="12"/>
          <p:cNvSpPr txBox="true"/>
          <p:nvPr/>
        </p:nvSpPr>
        <p:spPr>
          <a:xfrm rot="0">
            <a:off x="4404882" y="2708681"/>
            <a:ext cx="885339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Train model using labelled data to prediction or classification</a:t>
            </a:r>
            <a:r>
              <a:rPr lang="en-US" sz="3399">
                <a:solidFill>
                  <a:srgbClr val="FFFFFF"/>
                </a:solidFill>
                <a:latin typeface="Canva Sans"/>
              </a:rPr>
              <a:t> </a:t>
            </a:r>
          </a:p>
        </p:txBody>
      </p:sp>
      <p:sp>
        <p:nvSpPr>
          <p:cNvPr name="TextBox 13" id="13"/>
          <p:cNvSpPr txBox="true"/>
          <p:nvPr/>
        </p:nvSpPr>
        <p:spPr>
          <a:xfrm rot="0">
            <a:off x="4758127" y="4601639"/>
            <a:ext cx="7478814" cy="1498150"/>
          </a:xfrm>
          <a:prstGeom prst="rect">
            <a:avLst/>
          </a:prstGeom>
        </p:spPr>
        <p:txBody>
          <a:bodyPr anchor="t" rtlCol="false" tIns="0" lIns="0" bIns="0" rIns="0">
            <a:spAutoFit/>
          </a:bodyPr>
          <a:lstStyle/>
          <a:p>
            <a:pPr algn="ctr">
              <a:lnSpc>
                <a:spcPts val="4049"/>
              </a:lnSpc>
            </a:pPr>
            <a:r>
              <a:rPr lang="en-US" sz="2892">
                <a:solidFill>
                  <a:srgbClr val="FFFFFF"/>
                </a:solidFill>
                <a:latin typeface="Canva Sans"/>
              </a:rPr>
              <a:t>Discover patterns and structure in</a:t>
            </a:r>
            <a:r>
              <a:rPr lang="en-US" sz="2892">
                <a:solidFill>
                  <a:srgbClr val="FFFFFF"/>
                </a:solidFill>
                <a:latin typeface="Canva Sans"/>
              </a:rPr>
              <a:t> unlabeled data without predefined categories</a:t>
            </a:r>
          </a:p>
        </p:txBody>
      </p:sp>
      <p:sp>
        <p:nvSpPr>
          <p:cNvPr name="TextBox 14" id="14"/>
          <p:cNvSpPr txBox="true"/>
          <p:nvPr/>
        </p:nvSpPr>
        <p:spPr>
          <a:xfrm rot="0">
            <a:off x="5193181" y="6569133"/>
            <a:ext cx="6608707" cy="1526540"/>
          </a:xfrm>
          <a:prstGeom prst="rect">
            <a:avLst/>
          </a:prstGeom>
        </p:spPr>
        <p:txBody>
          <a:bodyPr anchor="t" rtlCol="false" tIns="0" lIns="0" bIns="0" rIns="0">
            <a:spAutoFit/>
          </a:bodyPr>
          <a:lstStyle/>
          <a:p>
            <a:pPr algn="ctr">
              <a:lnSpc>
                <a:spcPts val="4060"/>
              </a:lnSpc>
            </a:pPr>
            <a:r>
              <a:rPr lang="en-US" sz="2900">
                <a:solidFill>
                  <a:srgbClr val="FFFFFF"/>
                </a:solidFill>
                <a:latin typeface="Canva Sans"/>
              </a:rPr>
              <a:t>Learn through interaction with an environment to maximize reward and minimize penalties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5803137" y="-5589191"/>
            <a:ext cx="29360619" cy="20784075"/>
            <a:chOff x="0" y="0"/>
            <a:chExt cx="39147492" cy="27712100"/>
          </a:xfrm>
        </p:grpSpPr>
        <p:sp>
          <p:nvSpPr>
            <p:cNvPr name="Freeform 3" id="3"/>
            <p:cNvSpPr/>
            <p:nvPr/>
          </p:nvSpPr>
          <p:spPr>
            <a:xfrm flipH="false" flipV="false" rot="0">
              <a:off x="23583572" y="14424403"/>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sp>
          <p:nvSpPr>
            <p:cNvPr name="Freeform 4" id="4"/>
            <p:cNvSpPr/>
            <p:nvPr/>
          </p:nvSpPr>
          <p:spPr>
            <a:xfrm flipH="false" flipV="false" rot="0">
              <a:off x="0" y="0"/>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grpSp>
      <p:sp>
        <p:nvSpPr>
          <p:cNvPr name="Freeform 5" id="5"/>
          <p:cNvSpPr/>
          <p:nvPr/>
        </p:nvSpPr>
        <p:spPr>
          <a:xfrm flipH="false" flipV="false" rot="0">
            <a:off x="6689601" y="4741634"/>
            <a:ext cx="1322272" cy="1322272"/>
          </a:xfrm>
          <a:custGeom>
            <a:avLst/>
            <a:gdLst/>
            <a:ahLst/>
            <a:cxnLst/>
            <a:rect r="r" b="b" t="t" l="l"/>
            <a:pathLst>
              <a:path h="1322272" w="1322272">
                <a:moveTo>
                  <a:pt x="0" y="0"/>
                </a:moveTo>
                <a:lnTo>
                  <a:pt x="1322272" y="0"/>
                </a:lnTo>
                <a:lnTo>
                  <a:pt x="1322272" y="1322272"/>
                </a:lnTo>
                <a:lnTo>
                  <a:pt x="0" y="1322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78534" y="4802846"/>
            <a:ext cx="1300635" cy="1322272"/>
          </a:xfrm>
          <a:custGeom>
            <a:avLst/>
            <a:gdLst/>
            <a:ahLst/>
            <a:cxnLst/>
            <a:rect r="r" b="b" t="t" l="l"/>
            <a:pathLst>
              <a:path h="1322272" w="1300635">
                <a:moveTo>
                  <a:pt x="0" y="0"/>
                </a:moveTo>
                <a:lnTo>
                  <a:pt x="1300635" y="0"/>
                </a:lnTo>
                <a:lnTo>
                  <a:pt x="1300635" y="1322272"/>
                </a:lnTo>
                <a:lnTo>
                  <a:pt x="0" y="13222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325228" y="4751401"/>
            <a:ext cx="1253930" cy="1272438"/>
          </a:xfrm>
          <a:custGeom>
            <a:avLst/>
            <a:gdLst/>
            <a:ahLst/>
            <a:cxnLst/>
            <a:rect r="r" b="b" t="t" l="l"/>
            <a:pathLst>
              <a:path h="1272438" w="1253930">
                <a:moveTo>
                  <a:pt x="0" y="0"/>
                </a:moveTo>
                <a:lnTo>
                  <a:pt x="1253929" y="0"/>
                </a:lnTo>
                <a:lnTo>
                  <a:pt x="1253929" y="1272438"/>
                </a:lnTo>
                <a:lnTo>
                  <a:pt x="0" y="12724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041911" y="4802846"/>
            <a:ext cx="1121197" cy="1261060"/>
          </a:xfrm>
          <a:custGeom>
            <a:avLst/>
            <a:gdLst/>
            <a:ahLst/>
            <a:cxnLst/>
            <a:rect r="r" b="b" t="t" l="l"/>
            <a:pathLst>
              <a:path h="1261060" w="1121197">
                <a:moveTo>
                  <a:pt x="0" y="0"/>
                </a:moveTo>
                <a:lnTo>
                  <a:pt x="1121196" y="0"/>
                </a:lnTo>
                <a:lnTo>
                  <a:pt x="1121196" y="1261060"/>
                </a:lnTo>
                <a:lnTo>
                  <a:pt x="0" y="12610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750458" y="965410"/>
            <a:ext cx="4537542" cy="5056118"/>
          </a:xfrm>
          <a:custGeom>
            <a:avLst/>
            <a:gdLst/>
            <a:ahLst/>
            <a:cxnLst/>
            <a:rect r="r" b="b" t="t" l="l"/>
            <a:pathLst>
              <a:path h="5056118" w="4537542">
                <a:moveTo>
                  <a:pt x="0" y="0"/>
                </a:moveTo>
                <a:lnTo>
                  <a:pt x="4537542" y="0"/>
                </a:lnTo>
                <a:lnTo>
                  <a:pt x="4537542" y="5056118"/>
                </a:lnTo>
                <a:lnTo>
                  <a:pt x="0" y="5056118"/>
                </a:lnTo>
                <a:lnTo>
                  <a:pt x="0" y="0"/>
                </a:lnTo>
                <a:close/>
              </a:path>
            </a:pathLst>
          </a:custGeom>
          <a:blipFill>
            <a:blip r:embed="rId11"/>
            <a:stretch>
              <a:fillRect l="0" t="0" r="0" b="0"/>
            </a:stretch>
          </a:blipFill>
        </p:spPr>
      </p:sp>
      <p:sp>
        <p:nvSpPr>
          <p:cNvPr name="TextBox 10" id="10"/>
          <p:cNvSpPr txBox="true"/>
          <p:nvPr/>
        </p:nvSpPr>
        <p:spPr>
          <a:xfrm rot="0">
            <a:off x="723866" y="310908"/>
            <a:ext cx="16306612" cy="2177042"/>
          </a:xfrm>
          <a:prstGeom prst="rect">
            <a:avLst/>
          </a:prstGeom>
        </p:spPr>
        <p:txBody>
          <a:bodyPr anchor="t" rtlCol="false" tIns="0" lIns="0" bIns="0" rIns="0">
            <a:spAutoFit/>
          </a:bodyPr>
          <a:lstStyle/>
          <a:p>
            <a:pPr algn="ctr" marL="0" indent="0" lvl="0">
              <a:lnSpc>
                <a:spcPts val="8757"/>
              </a:lnSpc>
              <a:spcBef>
                <a:spcPct val="0"/>
              </a:spcBef>
            </a:pPr>
            <a:r>
              <a:rPr lang="en-US" sz="6346" spc="621">
                <a:solidFill>
                  <a:srgbClr val="00297C"/>
                </a:solidFill>
                <a:latin typeface="League Spartan"/>
              </a:rPr>
              <a:t>IMPLEMENTING</a:t>
            </a:r>
            <a:r>
              <a:rPr lang="en-US" sz="6346" spc="621">
                <a:solidFill>
                  <a:srgbClr val="00297C"/>
                </a:solidFill>
                <a:latin typeface="League Spartan"/>
              </a:rPr>
              <a:t> Machine Learning Algorithm</a:t>
            </a:r>
          </a:p>
        </p:txBody>
      </p:sp>
      <p:sp>
        <p:nvSpPr>
          <p:cNvPr name="TextBox 11" id="11"/>
          <p:cNvSpPr txBox="true"/>
          <p:nvPr/>
        </p:nvSpPr>
        <p:spPr>
          <a:xfrm rot="0">
            <a:off x="10490202" y="4835976"/>
            <a:ext cx="4120181" cy="2290001"/>
          </a:xfrm>
          <a:prstGeom prst="rect">
            <a:avLst/>
          </a:prstGeom>
        </p:spPr>
        <p:txBody>
          <a:bodyPr anchor="t" rtlCol="false" tIns="0" lIns="0" bIns="0" rIns="0">
            <a:spAutoFit/>
          </a:bodyPr>
          <a:lstStyle/>
          <a:p>
            <a:pPr algn="ctr">
              <a:lnSpc>
                <a:spcPts val="4504"/>
              </a:lnSpc>
            </a:pPr>
            <a:r>
              <a:rPr lang="en-US" sz="3217">
                <a:solidFill>
                  <a:srgbClr val="100F0D"/>
                </a:solidFill>
                <a:latin typeface="Arimo"/>
              </a:rPr>
              <a:t>finally used your trained data to predict the future for sales trends</a:t>
            </a:r>
          </a:p>
        </p:txBody>
      </p:sp>
      <p:sp>
        <p:nvSpPr>
          <p:cNvPr name="TextBox 12" id="12"/>
          <p:cNvSpPr txBox="true"/>
          <p:nvPr/>
        </p:nvSpPr>
        <p:spPr>
          <a:xfrm rot="0">
            <a:off x="11262158" y="3426794"/>
            <a:ext cx="2351079" cy="1021795"/>
          </a:xfrm>
          <a:prstGeom prst="rect">
            <a:avLst/>
          </a:prstGeom>
        </p:spPr>
        <p:txBody>
          <a:bodyPr anchor="t" rtlCol="false" tIns="0" lIns="0" bIns="0" rIns="0">
            <a:spAutoFit/>
          </a:bodyPr>
          <a:lstStyle/>
          <a:p>
            <a:pPr algn="ctr">
              <a:lnSpc>
                <a:spcPts val="4055"/>
              </a:lnSpc>
            </a:pPr>
            <a:r>
              <a:rPr lang="en-US" sz="2896">
                <a:solidFill>
                  <a:srgbClr val="00297C"/>
                </a:solidFill>
                <a:latin typeface="Arimo Bold"/>
              </a:rPr>
              <a:t>MAKE PREDICTION</a:t>
            </a:r>
            <a:r>
              <a:rPr lang="en-US" sz="2896">
                <a:solidFill>
                  <a:srgbClr val="00297C"/>
                </a:solidFill>
                <a:latin typeface="Arimo Bold"/>
              </a:rPr>
              <a:t> </a:t>
            </a:r>
          </a:p>
        </p:txBody>
      </p:sp>
      <p:sp>
        <p:nvSpPr>
          <p:cNvPr name="TextBox 13" id="13"/>
          <p:cNvSpPr txBox="true"/>
          <p:nvPr/>
        </p:nvSpPr>
        <p:spPr>
          <a:xfrm rot="0">
            <a:off x="385012" y="5057775"/>
            <a:ext cx="4768374" cy="2252258"/>
          </a:xfrm>
          <a:prstGeom prst="rect">
            <a:avLst/>
          </a:prstGeom>
        </p:spPr>
        <p:txBody>
          <a:bodyPr anchor="t" rtlCol="false" tIns="0" lIns="0" bIns="0" rIns="0">
            <a:spAutoFit/>
          </a:bodyPr>
          <a:lstStyle/>
          <a:p>
            <a:pPr algn="ctr">
              <a:lnSpc>
                <a:spcPts val="4484"/>
              </a:lnSpc>
            </a:pPr>
            <a:r>
              <a:rPr lang="en-US" sz="3203">
                <a:solidFill>
                  <a:srgbClr val="100F0D"/>
                </a:solidFill>
                <a:latin typeface="Arimo"/>
              </a:rPr>
              <a:t>Based on your specific needs choose an algorithm that can efficientlyanalysis</a:t>
            </a:r>
            <a:r>
              <a:rPr lang="en-US" sz="3203">
                <a:solidFill>
                  <a:srgbClr val="100F0D"/>
                </a:solidFill>
                <a:latin typeface="Arimo"/>
              </a:rPr>
              <a:t> </a:t>
            </a:r>
          </a:p>
        </p:txBody>
      </p:sp>
      <p:sp>
        <p:nvSpPr>
          <p:cNvPr name="TextBox 14" id="14"/>
          <p:cNvSpPr txBox="true"/>
          <p:nvPr/>
        </p:nvSpPr>
        <p:spPr>
          <a:xfrm rot="0">
            <a:off x="860682" y="3426794"/>
            <a:ext cx="3518487" cy="1021795"/>
          </a:xfrm>
          <a:prstGeom prst="rect">
            <a:avLst/>
          </a:prstGeom>
        </p:spPr>
        <p:txBody>
          <a:bodyPr anchor="t" rtlCol="false" tIns="0" lIns="0" bIns="0" rIns="0">
            <a:spAutoFit/>
          </a:bodyPr>
          <a:lstStyle/>
          <a:p>
            <a:pPr algn="ctr">
              <a:lnSpc>
                <a:spcPts val="4055"/>
              </a:lnSpc>
            </a:pPr>
            <a:r>
              <a:rPr lang="en-US" sz="2896">
                <a:solidFill>
                  <a:srgbClr val="00297C"/>
                </a:solidFill>
                <a:latin typeface="Arimo Bold"/>
              </a:rPr>
              <a:t>CHOOSE THE RIGHT ALGORITHM</a:t>
            </a:r>
            <a:r>
              <a:rPr lang="en-US" sz="2896">
                <a:solidFill>
                  <a:srgbClr val="00297C"/>
                </a:solidFill>
                <a:latin typeface="Arimo Bold"/>
              </a:rPr>
              <a:t> </a:t>
            </a:r>
          </a:p>
        </p:txBody>
      </p:sp>
      <p:sp>
        <p:nvSpPr>
          <p:cNvPr name="TextBox 15" id="15"/>
          <p:cNvSpPr txBox="true"/>
          <p:nvPr/>
        </p:nvSpPr>
        <p:spPr>
          <a:xfrm rot="0">
            <a:off x="5760421" y="5094101"/>
            <a:ext cx="4120181" cy="1985836"/>
          </a:xfrm>
          <a:prstGeom prst="rect">
            <a:avLst/>
          </a:prstGeom>
        </p:spPr>
        <p:txBody>
          <a:bodyPr anchor="t" rtlCol="false" tIns="0" lIns="0" bIns="0" rIns="0">
            <a:spAutoFit/>
          </a:bodyPr>
          <a:lstStyle/>
          <a:p>
            <a:pPr algn="ctr">
              <a:lnSpc>
                <a:spcPts val="3944"/>
              </a:lnSpc>
            </a:pPr>
            <a:r>
              <a:rPr lang="en-US" sz="2817">
                <a:solidFill>
                  <a:srgbClr val="100F0D"/>
                </a:solidFill>
                <a:latin typeface="Arimo"/>
              </a:rPr>
              <a:t>Feed the algorithm to your data to train the model and analysis the predictions</a:t>
            </a:r>
            <a:r>
              <a:rPr lang="en-US" sz="2817">
                <a:solidFill>
                  <a:srgbClr val="100F0D"/>
                </a:solidFill>
                <a:latin typeface="Arimo"/>
              </a:rPr>
              <a:t> </a:t>
            </a:r>
          </a:p>
        </p:txBody>
      </p:sp>
      <p:sp>
        <p:nvSpPr>
          <p:cNvPr name="TextBox 16" id="16"/>
          <p:cNvSpPr txBox="true"/>
          <p:nvPr/>
        </p:nvSpPr>
        <p:spPr>
          <a:xfrm rot="0">
            <a:off x="6064790" y="3680476"/>
            <a:ext cx="3511443" cy="514430"/>
          </a:xfrm>
          <a:prstGeom prst="rect">
            <a:avLst/>
          </a:prstGeom>
        </p:spPr>
        <p:txBody>
          <a:bodyPr anchor="t" rtlCol="false" tIns="0" lIns="0" bIns="0" rIns="0">
            <a:spAutoFit/>
          </a:bodyPr>
          <a:lstStyle/>
          <a:p>
            <a:pPr algn="ctr">
              <a:lnSpc>
                <a:spcPts val="4195"/>
              </a:lnSpc>
            </a:pPr>
            <a:r>
              <a:rPr lang="en-US" sz="2996">
                <a:solidFill>
                  <a:srgbClr val="00297C"/>
                </a:solidFill>
                <a:latin typeface="Arimo Bold"/>
              </a:rPr>
              <a:t>TRAIN THE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250" t="-70500" r="-473" b="-28559"/>
            </a:stretch>
          </a:blipFill>
        </p:spPr>
      </p:sp>
      <p:grpSp>
        <p:nvGrpSpPr>
          <p:cNvPr name="Group 3" id="3"/>
          <p:cNvGrpSpPr/>
          <p:nvPr/>
        </p:nvGrpSpPr>
        <p:grpSpPr>
          <a:xfrm rot="0">
            <a:off x="2260827" y="-167189"/>
            <a:ext cx="11069529" cy="11199159"/>
            <a:chOff x="0" y="0"/>
            <a:chExt cx="2915431" cy="2949573"/>
          </a:xfrm>
        </p:grpSpPr>
        <p:sp>
          <p:nvSpPr>
            <p:cNvPr name="Freeform 4" id="4"/>
            <p:cNvSpPr/>
            <p:nvPr/>
          </p:nvSpPr>
          <p:spPr>
            <a:xfrm flipH="false" flipV="false" rot="0">
              <a:off x="0" y="0"/>
              <a:ext cx="2915431" cy="2949573"/>
            </a:xfrm>
            <a:custGeom>
              <a:avLst/>
              <a:gdLst/>
              <a:ahLst/>
              <a:cxnLst/>
              <a:rect r="r" b="b" t="t" l="l"/>
              <a:pathLst>
                <a:path h="2949573" w="2915431">
                  <a:moveTo>
                    <a:pt x="0" y="0"/>
                  </a:moveTo>
                  <a:lnTo>
                    <a:pt x="2915431" y="0"/>
                  </a:lnTo>
                  <a:lnTo>
                    <a:pt x="2915431" y="2949573"/>
                  </a:lnTo>
                  <a:lnTo>
                    <a:pt x="0" y="2949573"/>
                  </a:lnTo>
                  <a:close/>
                </a:path>
              </a:pathLst>
            </a:custGeom>
            <a:solidFill>
              <a:srgbClr val="D9D9D9"/>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8246043" y="2912209"/>
            <a:ext cx="11232208" cy="8801967"/>
          </a:xfrm>
          <a:custGeom>
            <a:avLst/>
            <a:gdLst/>
            <a:ahLst/>
            <a:cxnLst/>
            <a:rect r="r" b="b" t="t" l="l"/>
            <a:pathLst>
              <a:path h="8801967" w="11232208">
                <a:moveTo>
                  <a:pt x="0" y="0"/>
                </a:moveTo>
                <a:lnTo>
                  <a:pt x="11232209" y="0"/>
                </a:lnTo>
                <a:lnTo>
                  <a:pt x="11232209" y="8801967"/>
                </a:lnTo>
                <a:lnTo>
                  <a:pt x="0" y="88019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144000" y="5943852"/>
            <a:ext cx="1802551" cy="2738682"/>
            <a:chOff x="0" y="0"/>
            <a:chExt cx="2403401" cy="3651576"/>
          </a:xfrm>
        </p:grpSpPr>
        <p:sp>
          <p:nvSpPr>
            <p:cNvPr name="Freeform 8" id="8"/>
            <p:cNvSpPr/>
            <p:nvPr/>
          </p:nvSpPr>
          <p:spPr>
            <a:xfrm flipH="false" flipV="false" rot="0">
              <a:off x="0" y="0"/>
              <a:ext cx="2403401" cy="3651576"/>
            </a:xfrm>
            <a:custGeom>
              <a:avLst/>
              <a:gdLst/>
              <a:ahLst/>
              <a:cxnLst/>
              <a:rect r="r" b="b" t="t" l="l"/>
              <a:pathLst>
                <a:path h="3651576" w="2403401">
                  <a:moveTo>
                    <a:pt x="0" y="0"/>
                  </a:moveTo>
                  <a:lnTo>
                    <a:pt x="2403401" y="0"/>
                  </a:lnTo>
                  <a:lnTo>
                    <a:pt x="2403401" y="3651576"/>
                  </a:lnTo>
                  <a:lnTo>
                    <a:pt x="0" y="36515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148620" y="171379"/>
              <a:ext cx="2106162" cy="2097934"/>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43F7C"/>
              </a:solidFill>
              <a:ln w="12700">
                <a:solidFill>
                  <a:srgbClr val="000000"/>
                </a:solidFill>
              </a:ln>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grpSp>
        <p:nvGrpSpPr>
          <p:cNvPr name="Group 12" id="12"/>
          <p:cNvGrpSpPr/>
          <p:nvPr/>
        </p:nvGrpSpPr>
        <p:grpSpPr>
          <a:xfrm rot="0">
            <a:off x="11369354" y="3774159"/>
            <a:ext cx="1802551" cy="2738682"/>
            <a:chOff x="0" y="0"/>
            <a:chExt cx="2403401" cy="3651576"/>
          </a:xfrm>
        </p:grpSpPr>
        <p:sp>
          <p:nvSpPr>
            <p:cNvPr name="Freeform 13" id="13"/>
            <p:cNvSpPr/>
            <p:nvPr/>
          </p:nvSpPr>
          <p:spPr>
            <a:xfrm flipH="false" flipV="false" rot="0">
              <a:off x="0" y="0"/>
              <a:ext cx="2403401" cy="3651576"/>
            </a:xfrm>
            <a:custGeom>
              <a:avLst/>
              <a:gdLst/>
              <a:ahLst/>
              <a:cxnLst/>
              <a:rect r="r" b="b" t="t" l="l"/>
              <a:pathLst>
                <a:path h="3651576" w="2403401">
                  <a:moveTo>
                    <a:pt x="0" y="0"/>
                  </a:moveTo>
                  <a:lnTo>
                    <a:pt x="2403401" y="0"/>
                  </a:lnTo>
                  <a:lnTo>
                    <a:pt x="2403401" y="3651576"/>
                  </a:lnTo>
                  <a:lnTo>
                    <a:pt x="0" y="36515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a:grpSpLocks noChangeAspect="true"/>
            </p:cNvGrpSpPr>
            <p:nvPr/>
          </p:nvGrpSpPr>
          <p:grpSpPr>
            <a:xfrm rot="0">
              <a:off x="148620" y="171379"/>
              <a:ext cx="2106162" cy="2097934"/>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43F7C"/>
              </a:solidFill>
              <a:ln w="12700">
                <a:solidFill>
                  <a:srgbClr val="000000"/>
                </a:solidFill>
              </a:ln>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grpSp>
        <p:nvGrpSpPr>
          <p:cNvPr name="Group 17" id="17"/>
          <p:cNvGrpSpPr/>
          <p:nvPr/>
        </p:nvGrpSpPr>
        <p:grpSpPr>
          <a:xfrm rot="0">
            <a:off x="13862148" y="2034718"/>
            <a:ext cx="1802551" cy="2738682"/>
            <a:chOff x="0" y="0"/>
            <a:chExt cx="2403401" cy="3651576"/>
          </a:xfrm>
        </p:grpSpPr>
        <p:sp>
          <p:nvSpPr>
            <p:cNvPr name="Freeform 18" id="18"/>
            <p:cNvSpPr/>
            <p:nvPr/>
          </p:nvSpPr>
          <p:spPr>
            <a:xfrm flipH="false" flipV="false" rot="0">
              <a:off x="0" y="0"/>
              <a:ext cx="2403401" cy="3651576"/>
            </a:xfrm>
            <a:custGeom>
              <a:avLst/>
              <a:gdLst/>
              <a:ahLst/>
              <a:cxnLst/>
              <a:rect r="r" b="b" t="t" l="l"/>
              <a:pathLst>
                <a:path h="3651576" w="2403401">
                  <a:moveTo>
                    <a:pt x="0" y="0"/>
                  </a:moveTo>
                  <a:lnTo>
                    <a:pt x="2403401" y="0"/>
                  </a:lnTo>
                  <a:lnTo>
                    <a:pt x="2403401" y="3651576"/>
                  </a:lnTo>
                  <a:lnTo>
                    <a:pt x="0" y="36515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9" id="19"/>
            <p:cNvGrpSpPr>
              <a:grpSpLocks noChangeAspect="true"/>
            </p:cNvGrpSpPr>
            <p:nvPr/>
          </p:nvGrpSpPr>
          <p:grpSpPr>
            <a:xfrm rot="0">
              <a:off x="148620" y="171379"/>
              <a:ext cx="2106162" cy="2097934"/>
              <a:chOff x="0" y="0"/>
              <a:chExt cx="6502400" cy="6477000"/>
            </a:xfrm>
          </p:grpSpPr>
          <p:sp>
            <p:nvSpPr>
              <p:cNvPr name="Freeform 20" id="2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43F7C"/>
              </a:solidFill>
              <a:ln w="12700">
                <a:solidFill>
                  <a:srgbClr val="000000"/>
                </a:solidFill>
              </a:ln>
            </p:spPr>
          </p:sp>
          <p:sp>
            <p:nvSpPr>
              <p:cNvPr name="Freeform 21" id="2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sp>
        <p:nvSpPr>
          <p:cNvPr name="TextBox 22" id="22"/>
          <p:cNvSpPr txBox="true"/>
          <p:nvPr/>
        </p:nvSpPr>
        <p:spPr>
          <a:xfrm rot="0">
            <a:off x="9427109" y="6408066"/>
            <a:ext cx="1236333" cy="792153"/>
          </a:xfrm>
          <a:prstGeom prst="rect">
            <a:avLst/>
          </a:prstGeom>
        </p:spPr>
        <p:txBody>
          <a:bodyPr anchor="t" rtlCol="false" tIns="0" lIns="0" bIns="0" rIns="0">
            <a:spAutoFit/>
          </a:bodyPr>
          <a:lstStyle/>
          <a:p>
            <a:pPr algn="ctr">
              <a:lnSpc>
                <a:spcPts val="6385"/>
              </a:lnSpc>
            </a:pPr>
            <a:r>
              <a:rPr lang="en-US" sz="4561" spc="259">
                <a:solidFill>
                  <a:srgbClr val="FFFFFF"/>
                </a:solidFill>
                <a:latin typeface="Arimo Italics"/>
              </a:rPr>
              <a:t>01</a:t>
            </a:r>
          </a:p>
        </p:txBody>
      </p:sp>
      <p:sp>
        <p:nvSpPr>
          <p:cNvPr name="TextBox 23" id="23"/>
          <p:cNvSpPr txBox="true"/>
          <p:nvPr/>
        </p:nvSpPr>
        <p:spPr>
          <a:xfrm rot="0">
            <a:off x="11652463" y="4198140"/>
            <a:ext cx="1236333" cy="792153"/>
          </a:xfrm>
          <a:prstGeom prst="rect">
            <a:avLst/>
          </a:prstGeom>
        </p:spPr>
        <p:txBody>
          <a:bodyPr anchor="t" rtlCol="false" tIns="0" lIns="0" bIns="0" rIns="0">
            <a:spAutoFit/>
          </a:bodyPr>
          <a:lstStyle/>
          <a:p>
            <a:pPr algn="ctr">
              <a:lnSpc>
                <a:spcPts val="6385"/>
              </a:lnSpc>
            </a:pPr>
            <a:r>
              <a:rPr lang="en-US" sz="4561" spc="259">
                <a:solidFill>
                  <a:srgbClr val="FFFFFF"/>
                </a:solidFill>
                <a:latin typeface="Arimo Italics"/>
              </a:rPr>
              <a:t>02</a:t>
            </a:r>
          </a:p>
        </p:txBody>
      </p:sp>
      <p:sp>
        <p:nvSpPr>
          <p:cNvPr name="TextBox 24" id="24"/>
          <p:cNvSpPr txBox="true"/>
          <p:nvPr/>
        </p:nvSpPr>
        <p:spPr>
          <a:xfrm rot="0">
            <a:off x="14145256" y="2463745"/>
            <a:ext cx="1236333" cy="792153"/>
          </a:xfrm>
          <a:prstGeom prst="rect">
            <a:avLst/>
          </a:prstGeom>
        </p:spPr>
        <p:txBody>
          <a:bodyPr anchor="t" rtlCol="false" tIns="0" lIns="0" bIns="0" rIns="0">
            <a:spAutoFit/>
          </a:bodyPr>
          <a:lstStyle/>
          <a:p>
            <a:pPr algn="ctr">
              <a:lnSpc>
                <a:spcPts val="6385"/>
              </a:lnSpc>
            </a:pPr>
            <a:r>
              <a:rPr lang="en-US" sz="4561" spc="259">
                <a:solidFill>
                  <a:srgbClr val="FFFFFF"/>
                </a:solidFill>
                <a:latin typeface="Arimo Italics"/>
              </a:rPr>
              <a:t>03</a:t>
            </a:r>
          </a:p>
        </p:txBody>
      </p:sp>
      <p:sp>
        <p:nvSpPr>
          <p:cNvPr name="TextBox 25" id="25"/>
          <p:cNvSpPr txBox="true"/>
          <p:nvPr/>
        </p:nvSpPr>
        <p:spPr>
          <a:xfrm rot="0">
            <a:off x="4909567" y="2615768"/>
            <a:ext cx="5862571" cy="781875"/>
          </a:xfrm>
          <a:prstGeom prst="rect">
            <a:avLst/>
          </a:prstGeom>
        </p:spPr>
        <p:txBody>
          <a:bodyPr anchor="t" rtlCol="false" tIns="0" lIns="0" bIns="0" rIns="0">
            <a:spAutoFit/>
          </a:bodyPr>
          <a:lstStyle/>
          <a:p>
            <a:pPr marL="478760" indent="-239380" lvl="1">
              <a:lnSpc>
                <a:spcPts val="3104"/>
              </a:lnSpc>
              <a:buFont typeface="Arial"/>
              <a:buChar char="•"/>
            </a:pPr>
            <a:r>
              <a:rPr lang="en-US" sz="2217">
                <a:solidFill>
                  <a:srgbClr val="00297C"/>
                </a:solidFill>
                <a:latin typeface="Arimo"/>
              </a:rPr>
              <a:t>A table that help to you that determone the accuracy of  model predictions </a:t>
            </a:r>
          </a:p>
        </p:txBody>
      </p:sp>
      <p:sp>
        <p:nvSpPr>
          <p:cNvPr name="TextBox 26" id="26"/>
          <p:cNvSpPr txBox="true"/>
          <p:nvPr/>
        </p:nvSpPr>
        <p:spPr>
          <a:xfrm rot="0">
            <a:off x="4909567" y="4933143"/>
            <a:ext cx="5571218" cy="1172400"/>
          </a:xfrm>
          <a:prstGeom prst="rect">
            <a:avLst/>
          </a:prstGeom>
        </p:spPr>
        <p:txBody>
          <a:bodyPr anchor="t" rtlCol="false" tIns="0" lIns="0" bIns="0" rIns="0">
            <a:spAutoFit/>
          </a:bodyPr>
          <a:lstStyle/>
          <a:p>
            <a:pPr marL="478760" indent="-239380" lvl="1">
              <a:lnSpc>
                <a:spcPts val="3104"/>
              </a:lnSpc>
              <a:buFont typeface="Arial"/>
              <a:buChar char="•"/>
            </a:pPr>
            <a:r>
              <a:rPr lang="en-US" sz="2217">
                <a:solidFill>
                  <a:srgbClr val="00297C"/>
                </a:solidFill>
                <a:latin typeface="Arimo"/>
              </a:rPr>
              <a:t>A technique for testing a model efficiently the data dividing ito testing and training </a:t>
            </a:r>
          </a:p>
        </p:txBody>
      </p:sp>
      <p:sp>
        <p:nvSpPr>
          <p:cNvPr name="TextBox 27" id="27"/>
          <p:cNvSpPr txBox="true"/>
          <p:nvPr/>
        </p:nvSpPr>
        <p:spPr>
          <a:xfrm rot="0">
            <a:off x="4876932" y="7695375"/>
            <a:ext cx="4069630" cy="1562925"/>
          </a:xfrm>
          <a:prstGeom prst="rect">
            <a:avLst/>
          </a:prstGeom>
        </p:spPr>
        <p:txBody>
          <a:bodyPr anchor="t" rtlCol="false" tIns="0" lIns="0" bIns="0" rIns="0">
            <a:spAutoFit/>
          </a:bodyPr>
          <a:lstStyle/>
          <a:p>
            <a:pPr marL="478760" indent="-239380" lvl="1">
              <a:lnSpc>
                <a:spcPts val="3104"/>
              </a:lnSpc>
              <a:buFont typeface="Arial"/>
              <a:buChar char="•"/>
            </a:pPr>
            <a:r>
              <a:rPr lang="en-US" sz="2217">
                <a:solidFill>
                  <a:srgbClr val="00297C"/>
                </a:solidFill>
                <a:latin typeface="Arimo"/>
              </a:rPr>
              <a:t>A feature importance that determines the feature which data is most important for data set</a:t>
            </a:r>
          </a:p>
        </p:txBody>
      </p:sp>
      <p:sp>
        <p:nvSpPr>
          <p:cNvPr name="TextBox 28" id="28"/>
          <p:cNvSpPr txBox="true"/>
          <p:nvPr/>
        </p:nvSpPr>
        <p:spPr>
          <a:xfrm rot="0">
            <a:off x="2044929" y="181217"/>
            <a:ext cx="12100328" cy="778806"/>
          </a:xfrm>
          <a:prstGeom prst="rect">
            <a:avLst/>
          </a:prstGeom>
        </p:spPr>
        <p:txBody>
          <a:bodyPr anchor="t" rtlCol="false" tIns="0" lIns="0" bIns="0" rIns="0">
            <a:spAutoFit/>
          </a:bodyPr>
          <a:lstStyle/>
          <a:p>
            <a:pPr algn="ctr">
              <a:lnSpc>
                <a:spcPts val="6423"/>
              </a:lnSpc>
            </a:pPr>
            <a:r>
              <a:rPr lang="en-US" sz="4588">
                <a:solidFill>
                  <a:srgbClr val="000000"/>
                </a:solidFill>
                <a:latin typeface="Canva Sans Bold"/>
              </a:rPr>
              <a:t>Evaluating and refining Prediction </a:t>
            </a:r>
          </a:p>
        </p:txBody>
      </p:sp>
      <p:sp>
        <p:nvSpPr>
          <p:cNvPr name="TextBox 29" id="29"/>
          <p:cNvSpPr txBox="true"/>
          <p:nvPr/>
        </p:nvSpPr>
        <p:spPr>
          <a:xfrm rot="0">
            <a:off x="3094527" y="1729308"/>
            <a:ext cx="4699040" cy="629919"/>
          </a:xfrm>
          <a:prstGeom prst="rect">
            <a:avLst/>
          </a:prstGeom>
        </p:spPr>
        <p:txBody>
          <a:bodyPr anchor="t" rtlCol="false" tIns="0" lIns="0" bIns="0" rIns="0">
            <a:spAutoFit/>
          </a:bodyPr>
          <a:lstStyle/>
          <a:p>
            <a:pPr algn="ctr">
              <a:lnSpc>
                <a:spcPts val="5180"/>
              </a:lnSpc>
            </a:pPr>
            <a:r>
              <a:rPr lang="en-US" sz="3700">
                <a:solidFill>
                  <a:srgbClr val="000000"/>
                </a:solidFill>
                <a:latin typeface="Canva Sans"/>
              </a:rPr>
              <a:t>CONFUSION MATRIX</a:t>
            </a:r>
          </a:p>
        </p:txBody>
      </p:sp>
      <p:sp>
        <p:nvSpPr>
          <p:cNvPr name="TextBox 30" id="30"/>
          <p:cNvSpPr txBox="true"/>
          <p:nvPr/>
        </p:nvSpPr>
        <p:spPr>
          <a:xfrm rot="0">
            <a:off x="3111890" y="3817413"/>
            <a:ext cx="4833223" cy="629919"/>
          </a:xfrm>
          <a:prstGeom prst="rect">
            <a:avLst/>
          </a:prstGeom>
        </p:spPr>
        <p:txBody>
          <a:bodyPr anchor="t" rtlCol="false" tIns="0" lIns="0" bIns="0" rIns="0">
            <a:spAutoFit/>
          </a:bodyPr>
          <a:lstStyle/>
          <a:p>
            <a:pPr algn="ctr">
              <a:lnSpc>
                <a:spcPts val="5180"/>
              </a:lnSpc>
            </a:pPr>
            <a:r>
              <a:rPr lang="en-US" sz="3700">
                <a:solidFill>
                  <a:srgbClr val="000000"/>
                </a:solidFill>
                <a:latin typeface="Canva Sans"/>
              </a:rPr>
              <a:t>CROSS VALIDATIONS</a:t>
            </a:r>
          </a:p>
        </p:txBody>
      </p:sp>
      <p:sp>
        <p:nvSpPr>
          <p:cNvPr name="TextBox 31" id="31"/>
          <p:cNvSpPr txBox="true"/>
          <p:nvPr/>
        </p:nvSpPr>
        <p:spPr>
          <a:xfrm rot="0">
            <a:off x="2804221" y="6296043"/>
            <a:ext cx="5634929" cy="629919"/>
          </a:xfrm>
          <a:prstGeom prst="rect">
            <a:avLst/>
          </a:prstGeom>
        </p:spPr>
        <p:txBody>
          <a:bodyPr anchor="t" rtlCol="false" tIns="0" lIns="0" bIns="0" rIns="0">
            <a:spAutoFit/>
          </a:bodyPr>
          <a:lstStyle/>
          <a:p>
            <a:pPr algn="ctr">
              <a:lnSpc>
                <a:spcPts val="5180"/>
              </a:lnSpc>
            </a:pPr>
            <a:r>
              <a:rPr lang="en-US" sz="3700">
                <a:solidFill>
                  <a:srgbClr val="000000"/>
                </a:solidFill>
                <a:latin typeface="Canva Sans"/>
              </a:rPr>
              <a:t>FEATURE IMPORTANCE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00000">
            <a:off x="-958788" y="-4959288"/>
            <a:ext cx="20205576" cy="20205576"/>
          </a:xfrm>
          <a:custGeom>
            <a:avLst/>
            <a:gdLst/>
            <a:ahLst/>
            <a:cxnLst/>
            <a:rect r="r" b="b" t="t" l="l"/>
            <a:pathLst>
              <a:path h="20205576" w="20205576">
                <a:moveTo>
                  <a:pt x="20205576" y="7274007"/>
                </a:moveTo>
                <a:lnTo>
                  <a:pt x="7274007" y="20205576"/>
                </a:lnTo>
                <a:lnTo>
                  <a:pt x="0" y="12931569"/>
                </a:lnTo>
                <a:lnTo>
                  <a:pt x="12931569" y="0"/>
                </a:lnTo>
                <a:lnTo>
                  <a:pt x="20205576" y="7274007"/>
                </a:lnTo>
                <a:close/>
              </a:path>
            </a:pathLst>
          </a:custGeom>
          <a:blipFill>
            <a:blip r:embed="rId2"/>
            <a:stretch>
              <a:fillRect l="-126470" t="0" r="-126470" b="0"/>
            </a:stretch>
          </a:blipFill>
        </p:spPr>
      </p:sp>
      <p:sp>
        <p:nvSpPr>
          <p:cNvPr name="Freeform 3" id="3"/>
          <p:cNvSpPr/>
          <p:nvPr/>
        </p:nvSpPr>
        <p:spPr>
          <a:xfrm flipH="false" flipV="false" rot="0">
            <a:off x="-4807770" y="5981902"/>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3"/>
            <a:stretch>
              <a:fillRect l="0" t="0" r="0" b="0"/>
            </a:stretch>
          </a:blipFill>
        </p:spPr>
      </p:sp>
      <p:sp>
        <p:nvSpPr>
          <p:cNvPr name="Freeform 4" id="4"/>
          <p:cNvSpPr/>
          <p:nvPr/>
        </p:nvSpPr>
        <p:spPr>
          <a:xfrm flipH="false" flipV="false" rot="0">
            <a:off x="4615324" y="-3592186"/>
            <a:ext cx="11672940" cy="9965773"/>
          </a:xfrm>
          <a:custGeom>
            <a:avLst/>
            <a:gdLst/>
            <a:ahLst/>
            <a:cxnLst/>
            <a:rect r="r" b="b" t="t" l="l"/>
            <a:pathLst>
              <a:path h="9965773" w="11672940">
                <a:moveTo>
                  <a:pt x="0" y="0"/>
                </a:moveTo>
                <a:lnTo>
                  <a:pt x="11672940" y="0"/>
                </a:lnTo>
                <a:lnTo>
                  <a:pt x="11672940" y="9965773"/>
                </a:lnTo>
                <a:lnTo>
                  <a:pt x="0" y="9965773"/>
                </a:lnTo>
                <a:lnTo>
                  <a:pt x="0" y="0"/>
                </a:lnTo>
                <a:close/>
              </a:path>
            </a:pathLst>
          </a:custGeom>
          <a:blipFill>
            <a:blip r:embed="rId3"/>
            <a:stretch>
              <a:fillRect l="0" t="0" r="0" b="0"/>
            </a:stretch>
          </a:blipFill>
        </p:spPr>
      </p:sp>
      <p:sp>
        <p:nvSpPr>
          <p:cNvPr name="Freeform 5" id="5"/>
          <p:cNvSpPr/>
          <p:nvPr/>
        </p:nvSpPr>
        <p:spPr>
          <a:xfrm flipH="false" flipV="false" rot="0">
            <a:off x="9363258" y="1590904"/>
            <a:ext cx="8924742" cy="8500461"/>
          </a:xfrm>
          <a:custGeom>
            <a:avLst/>
            <a:gdLst/>
            <a:ahLst/>
            <a:cxnLst/>
            <a:rect r="r" b="b" t="t" l="l"/>
            <a:pathLst>
              <a:path h="8500461" w="8924742">
                <a:moveTo>
                  <a:pt x="0" y="0"/>
                </a:moveTo>
                <a:lnTo>
                  <a:pt x="8924742" y="0"/>
                </a:lnTo>
                <a:lnTo>
                  <a:pt x="8924742" y="8500461"/>
                </a:lnTo>
                <a:lnTo>
                  <a:pt x="0" y="8500461"/>
                </a:lnTo>
                <a:lnTo>
                  <a:pt x="0" y="0"/>
                </a:lnTo>
                <a:close/>
              </a:path>
            </a:pathLst>
          </a:custGeom>
          <a:blipFill>
            <a:blip r:embed="rId4"/>
            <a:stretch>
              <a:fillRect l="-472" t="0" r="-472" b="0"/>
            </a:stretch>
          </a:blipFill>
        </p:spPr>
      </p:sp>
      <p:sp>
        <p:nvSpPr>
          <p:cNvPr name="TextBox 6" id="6"/>
          <p:cNvSpPr txBox="true"/>
          <p:nvPr/>
        </p:nvSpPr>
        <p:spPr>
          <a:xfrm rot="0">
            <a:off x="556200" y="336068"/>
            <a:ext cx="17175599" cy="920115"/>
          </a:xfrm>
          <a:prstGeom prst="rect">
            <a:avLst/>
          </a:prstGeom>
        </p:spPr>
        <p:txBody>
          <a:bodyPr anchor="t" rtlCol="false" tIns="0" lIns="0" bIns="0" rIns="0">
            <a:spAutoFit/>
          </a:bodyPr>
          <a:lstStyle/>
          <a:p>
            <a:pPr algn="ctr">
              <a:lnSpc>
                <a:spcPts val="7559"/>
              </a:lnSpc>
            </a:pPr>
            <a:r>
              <a:rPr lang="en-US" sz="5399">
                <a:solidFill>
                  <a:srgbClr val="F5FFF5"/>
                </a:solidFill>
                <a:latin typeface="Canva Sans Bold"/>
              </a:rPr>
              <a:t>Conclusion and Consider the future implemenation</a:t>
            </a:r>
          </a:p>
        </p:txBody>
      </p:sp>
      <p:sp>
        <p:nvSpPr>
          <p:cNvPr name="TextBox 7" id="7"/>
          <p:cNvSpPr txBox="true"/>
          <p:nvPr/>
        </p:nvSpPr>
        <p:spPr>
          <a:xfrm rot="0">
            <a:off x="401478" y="3421882"/>
            <a:ext cx="8530003" cy="3405135"/>
          </a:xfrm>
          <a:prstGeom prst="rect">
            <a:avLst/>
          </a:prstGeom>
        </p:spPr>
        <p:txBody>
          <a:bodyPr anchor="t" rtlCol="false" tIns="0" lIns="0" bIns="0" rIns="0">
            <a:spAutoFit/>
          </a:bodyPr>
          <a:lstStyle/>
          <a:p>
            <a:pPr>
              <a:lnSpc>
                <a:spcPts val="3415"/>
              </a:lnSpc>
            </a:pPr>
            <a:r>
              <a:rPr lang="en-US" sz="2439">
                <a:solidFill>
                  <a:srgbClr val="F5FFF5"/>
                </a:solidFill>
                <a:latin typeface="Canva Sans"/>
              </a:rPr>
              <a:t>Effective data collection and preparation significantly impact the success of your machine learning project. It requires a combination of domain expertise, data analysis skills, and knowledge of the specific machine learning algorithms you intend to use. It's an iterative process, and refining your data preparation techniques as you gain insights is often necessary for improving model performance.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DAFw32JMGhM</dc:identifier>
  <dcterms:modified xsi:type="dcterms:W3CDTF">2011-08-01T06:04:30Z</dcterms:modified>
  <cp:revision>1</cp:revision>
  <dc:title>blue modern business presentation</dc:title>
</cp:coreProperties>
</file>